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65" r:id="rId2"/>
    <p:sldId id="310" r:id="rId3"/>
    <p:sldId id="311" r:id="rId4"/>
    <p:sldId id="313" r:id="rId5"/>
    <p:sldId id="320" r:id="rId6"/>
    <p:sldId id="321" r:id="rId7"/>
    <p:sldId id="322" r:id="rId8"/>
    <p:sldId id="324" r:id="rId9"/>
    <p:sldId id="323" r:id="rId10"/>
    <p:sldId id="312" r:id="rId11"/>
    <p:sldId id="331" r:id="rId12"/>
    <p:sldId id="330" r:id="rId13"/>
    <p:sldId id="332" r:id="rId14"/>
  </p:sldIdLst>
  <p:sldSz cx="9144000" cy="6858000" type="screen4x3"/>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74" d="100"/>
          <a:sy n="74" d="100"/>
        </p:scale>
        <p:origin x="1661" y="67"/>
      </p:cViewPr>
      <p:guideLst>
        <p:guide pos="2880"/>
        <p:guide orient="horz" pos="2160"/>
      </p:guideLst>
    </p:cSldViewPr>
  </p:slideViewPr>
  <p:outlineViewPr>
    <p:cViewPr>
      <p:scale>
        <a:sx n="33" d="100"/>
        <a:sy n="33" d="100"/>
      </p:scale>
      <p:origin x="0" y="0"/>
    </p:cViewPr>
  </p:outlineViewPr>
  <p:notesTextViewPr>
    <p:cViewPr>
      <p:scale>
        <a:sx n="3" d="2"/>
        <a:sy n="3" d="2"/>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5/10/2025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2:33:50.388"/>
    </inkml:context>
    <inkml:brush xml:id="br0">
      <inkml:brushProperty name="width" value="0.035" units="cm"/>
      <inkml:brushProperty name="height" value="0.035" units="cm"/>
      <inkml:brushProperty name="color" value="#E71224"/>
    </inkml:brush>
  </inkml:definitions>
  <inkml:trace contextRef="#ctx0" brushRef="#br0">0 1853 24361,'2053'-1853'0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2:33:53.402"/>
    </inkml:context>
    <inkml:brush xml:id="br0">
      <inkml:brushProperty name="width" value="0.035" units="cm"/>
      <inkml:brushProperty name="height" value="0.035" units="cm"/>
      <inkml:brushProperty name="color" value="#E71224"/>
    </inkml:brush>
  </inkml:definitions>
  <inkml:trace contextRef="#ctx0" brushRef="#br0">1 0 24472,'2625'1853'0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2:33:57.434"/>
    </inkml:context>
    <inkml:brush xml:id="br0">
      <inkml:brushProperty name="width" value="0.035" units="cm"/>
      <inkml:brushProperty name="height" value="0.035" units="cm"/>
      <inkml:brushProperty name="color" value="#E71224"/>
    </inkml:brush>
  </inkml:definitions>
  <inkml:trace contextRef="#ctx0" brushRef="#br0">0 1874 24351,'2645'-1873'0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2:34:00.737"/>
    </inkml:context>
    <inkml:brush xml:id="br0">
      <inkml:brushProperty name="width" value="0.035" units="cm"/>
      <inkml:brushProperty name="height" value="0.035" units="cm"/>
      <inkml:brushProperty name="color" value="#E71224"/>
    </inkml:brush>
  </inkml:definitions>
  <inkml:trace contextRef="#ctx0" brushRef="#br0">1 0 24391,'2032'1820'0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5/10/2025</a:t>
            </a:fld>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9118" y="1828800"/>
            <a:ext cx="6173808" cy="2895600"/>
          </a:xfrm>
        </p:spPr>
        <p:txBody>
          <a:bodyPr anchor="b">
            <a:normAutofit/>
          </a:bodyPr>
          <a:lstStyle>
            <a:lvl1pPr>
              <a:lnSpc>
                <a:spcPct val="80000"/>
              </a:lnSpc>
              <a:defRPr sz="6600">
                <a:solidFill>
                  <a:schemeClr val="tx1"/>
                </a:solidFill>
              </a:defRPr>
            </a:lvl1pPr>
          </a:lstStyle>
          <a:p>
            <a:r>
              <a:rPr lang="vi-VN"/>
              <a:t>Bấm để sửa kiểu tiêu đề Bản cái</a:t>
            </a:r>
            <a:endParaRPr/>
          </a:p>
        </p:txBody>
      </p:sp>
      <p:sp>
        <p:nvSpPr>
          <p:cNvPr id="3" name="Subtitle 2"/>
          <p:cNvSpPr>
            <a:spLocks noGrp="1"/>
          </p:cNvSpPr>
          <p:nvPr>
            <p:ph type="subTitle" idx="1"/>
          </p:nvPr>
        </p:nvSpPr>
        <p:spPr>
          <a:xfrm>
            <a:off x="799118" y="4800600"/>
            <a:ext cx="6173808"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5/10/2025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596" y="381001"/>
            <a:ext cx="1143298" cy="5638800"/>
          </a:xfrm>
        </p:spPr>
        <p:txBody>
          <a:bodyPr vert="eaVert"/>
          <a:lstStyle/>
          <a:p>
            <a:r>
              <a:rPr lang="vi-VN"/>
              <a:t>Bấm để sửa kiểu tiêu đề Bản cái</a:t>
            </a:r>
            <a:endParaRPr/>
          </a:p>
        </p:txBody>
      </p:sp>
      <p:sp>
        <p:nvSpPr>
          <p:cNvPr id="3" name="Vertical Text Placeholder 2"/>
          <p:cNvSpPr>
            <a:spLocks noGrp="1"/>
          </p:cNvSpPr>
          <p:nvPr>
            <p:ph type="body" orient="vert" idx="1"/>
          </p:nvPr>
        </p:nvSpPr>
        <p:spPr>
          <a:xfrm>
            <a:off x="1142107" y="381001"/>
            <a:ext cx="5544993" cy="5638800"/>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5/10/2025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a:p>
        </p:txBody>
      </p:sp>
      <p:sp>
        <p:nvSpPr>
          <p:cNvPr id="3" name="Content Placeholder 2"/>
          <p:cNvSpPr>
            <a:spLocks noGrp="1"/>
          </p:cNvSpPr>
          <p:nvPr>
            <p:ph idx="1"/>
          </p:nvPr>
        </p:nvSpPr>
        <p:spPr/>
        <p:txBody>
          <a:bodyPr/>
          <a:lstStyle>
            <a:lvl5pPr>
              <a:defRPr/>
            </a:lvl5pPr>
            <a:lvl6pPr>
              <a:defRPr/>
            </a:lvl6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5/10/2025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4918" y="2514600"/>
            <a:ext cx="6520997" cy="2819400"/>
          </a:xfrm>
        </p:spPr>
        <p:txBody>
          <a:bodyPr anchor="b">
            <a:normAutofit/>
          </a:bodyPr>
          <a:lstStyle>
            <a:lvl1pPr algn="l">
              <a:lnSpc>
                <a:spcPct val="80000"/>
              </a:lnSpc>
              <a:defRPr sz="4800" b="0" cap="none" baseline="0"/>
            </a:lvl1pPr>
          </a:lstStyle>
          <a:p>
            <a:r>
              <a:rPr lang="vi-VN"/>
              <a:t>Bấm để sửa kiểu tiêu đề Bản cái</a:t>
            </a:r>
            <a:endParaRPr/>
          </a:p>
        </p:txBody>
      </p:sp>
      <p:sp>
        <p:nvSpPr>
          <p:cNvPr id="3" name="Text Placeholder 2"/>
          <p:cNvSpPr>
            <a:spLocks noGrp="1"/>
          </p:cNvSpPr>
          <p:nvPr>
            <p:ph type="body" idx="1"/>
          </p:nvPr>
        </p:nvSpPr>
        <p:spPr>
          <a:xfrm>
            <a:off x="799118" y="5410201"/>
            <a:ext cx="6517197"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5/10/2025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a:p>
        </p:txBody>
      </p:sp>
      <p:sp>
        <p:nvSpPr>
          <p:cNvPr id="3" name="Content Placeholder 2"/>
          <p:cNvSpPr>
            <a:spLocks noGrp="1"/>
          </p:cNvSpPr>
          <p:nvPr>
            <p:ph sz="half" idx="1"/>
          </p:nvPr>
        </p:nvSpPr>
        <p:spPr>
          <a:xfrm>
            <a:off x="1128880" y="1905001"/>
            <a:ext cx="3315563"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a:p>
        </p:txBody>
      </p:sp>
      <p:sp>
        <p:nvSpPr>
          <p:cNvPr id="4" name="Content Placeholder 3"/>
          <p:cNvSpPr>
            <a:spLocks noGrp="1"/>
          </p:cNvSpPr>
          <p:nvPr>
            <p:ph sz="half" idx="2"/>
          </p:nvPr>
        </p:nvSpPr>
        <p:spPr>
          <a:xfrm>
            <a:off x="4673104" y="1905001"/>
            <a:ext cx="3315563"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5/10/2025</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a:p>
        </p:txBody>
      </p:sp>
      <p:sp>
        <p:nvSpPr>
          <p:cNvPr id="3" name="Text Placeholder 2"/>
          <p:cNvSpPr>
            <a:spLocks noGrp="1"/>
          </p:cNvSpPr>
          <p:nvPr>
            <p:ph type="body" idx="1"/>
          </p:nvPr>
        </p:nvSpPr>
        <p:spPr>
          <a:xfrm>
            <a:off x="1142106" y="1905000"/>
            <a:ext cx="3313277"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142106" y="2743201"/>
            <a:ext cx="3313277"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a:p>
        </p:txBody>
      </p:sp>
      <p:sp>
        <p:nvSpPr>
          <p:cNvPr id="5" name="Text Placeholder 4"/>
          <p:cNvSpPr>
            <a:spLocks noGrp="1"/>
          </p:cNvSpPr>
          <p:nvPr>
            <p:ph type="body" sz="quarter" idx="3"/>
          </p:nvPr>
        </p:nvSpPr>
        <p:spPr>
          <a:xfrm>
            <a:off x="4688617" y="1905000"/>
            <a:ext cx="3313277"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4688617" y="2743201"/>
            <a:ext cx="3313277"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5/10/2025</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5/10/2025</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5/10/2025</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910" y="1905000"/>
            <a:ext cx="2698158" cy="2667000"/>
          </a:xfrm>
        </p:spPr>
        <p:txBody>
          <a:bodyPr anchor="b">
            <a:noAutofit/>
          </a:bodyPr>
          <a:lstStyle>
            <a:lvl1pPr algn="l">
              <a:lnSpc>
                <a:spcPct val="90000"/>
              </a:lnSpc>
              <a:defRPr sz="3600" b="0" baseline="0">
                <a:solidFill>
                  <a:schemeClr val="tx1"/>
                </a:solidFill>
              </a:defRPr>
            </a:lvl1pPr>
          </a:lstStyle>
          <a:p>
            <a:r>
              <a:rPr lang="vi-VN"/>
              <a:t>Bấm để sửa kiểu tiêu đề Bản cái</a:t>
            </a:r>
            <a:endParaRPr/>
          </a:p>
        </p:txBody>
      </p:sp>
      <p:sp>
        <p:nvSpPr>
          <p:cNvPr id="4" name="Text Placeholder 3"/>
          <p:cNvSpPr>
            <a:spLocks noGrp="1"/>
          </p:cNvSpPr>
          <p:nvPr>
            <p:ph type="body" sz="half" idx="2"/>
          </p:nvPr>
        </p:nvSpPr>
        <p:spPr>
          <a:xfrm>
            <a:off x="799118" y="4648200"/>
            <a:ext cx="268674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Content Placeholder 2"/>
          <p:cNvSpPr>
            <a:spLocks noGrp="1"/>
          </p:cNvSpPr>
          <p:nvPr>
            <p:ph idx="1"/>
          </p:nvPr>
        </p:nvSpPr>
        <p:spPr>
          <a:xfrm>
            <a:off x="3714528" y="685800"/>
            <a:ext cx="480185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5/10/2025</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910" y="1905000"/>
            <a:ext cx="2698158" cy="2667000"/>
          </a:xfrm>
        </p:spPr>
        <p:txBody>
          <a:bodyPr anchor="b">
            <a:normAutofit/>
          </a:bodyPr>
          <a:lstStyle>
            <a:lvl1pPr algn="l">
              <a:lnSpc>
                <a:spcPct val="90000"/>
              </a:lnSpc>
              <a:defRPr sz="3600" b="0" i="0" baseline="0">
                <a:solidFill>
                  <a:schemeClr val="tx1"/>
                </a:solidFill>
              </a:defRPr>
            </a:lvl1pPr>
          </a:lstStyle>
          <a:p>
            <a:r>
              <a:rPr lang="vi-VN"/>
              <a:t>Bấm để sửa kiểu tiêu đề Bản cái</a:t>
            </a:r>
            <a:endParaRPr/>
          </a:p>
        </p:txBody>
      </p:sp>
      <p:sp>
        <p:nvSpPr>
          <p:cNvPr id="4" name="Text Placeholder 3"/>
          <p:cNvSpPr>
            <a:spLocks noGrp="1"/>
          </p:cNvSpPr>
          <p:nvPr>
            <p:ph type="body" sz="half" idx="2"/>
          </p:nvPr>
        </p:nvSpPr>
        <p:spPr>
          <a:xfrm>
            <a:off x="799118" y="4648200"/>
            <a:ext cx="268674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Picture Placeholder 2" descr="An empty placeholder to add an image. Click on the placeholder and select the image that you wish to add."/>
          <p:cNvSpPr>
            <a:spLocks noGrp="1"/>
          </p:cNvSpPr>
          <p:nvPr>
            <p:ph type="pic" idx="1"/>
          </p:nvPr>
        </p:nvSpPr>
        <p:spPr>
          <a:xfrm>
            <a:off x="3714528" y="685800"/>
            <a:ext cx="4801850"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5/10/2025</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2108" y="381000"/>
            <a:ext cx="6859787" cy="1371600"/>
          </a:xfrm>
          <a:prstGeom prst="rect">
            <a:avLst/>
          </a:prstGeom>
        </p:spPr>
        <p:txBody>
          <a:bodyPr vert="horz" lIns="91440" tIns="45720" rIns="91440" bIns="45720" rtlCol="0" anchor="b">
            <a:normAutofit/>
          </a:bodyPr>
          <a:lstStyle/>
          <a:p>
            <a:r>
              <a:rPr lang="vi-VN"/>
              <a:t>Bấm để sửa kiểu tiêu đề Bản cái</a:t>
            </a:r>
            <a:endParaRPr/>
          </a:p>
        </p:txBody>
      </p:sp>
      <p:sp>
        <p:nvSpPr>
          <p:cNvPr id="3" name="Text Placeholder 2"/>
          <p:cNvSpPr>
            <a:spLocks noGrp="1"/>
          </p:cNvSpPr>
          <p:nvPr>
            <p:ph type="body" idx="1"/>
          </p:nvPr>
        </p:nvSpPr>
        <p:spPr>
          <a:xfrm>
            <a:off x="1142107" y="1904999"/>
            <a:ext cx="6852578" cy="4114801"/>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dirty="0"/>
          </a:p>
        </p:txBody>
      </p:sp>
      <p:sp>
        <p:nvSpPr>
          <p:cNvPr id="5" name="Footer Placeholder 4"/>
          <p:cNvSpPr>
            <a:spLocks noGrp="1"/>
          </p:cNvSpPr>
          <p:nvPr>
            <p:ph type="ftr" sz="quarter" idx="3"/>
          </p:nvPr>
        </p:nvSpPr>
        <p:spPr>
          <a:xfrm>
            <a:off x="1142107" y="6400800"/>
            <a:ext cx="4916180"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6171424" y="6400800"/>
            <a:ext cx="1087325"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5/10/2025</a:t>
            </a:fld>
            <a:endParaRPr lang="en-US"/>
          </a:p>
        </p:txBody>
      </p:sp>
      <p:sp>
        <p:nvSpPr>
          <p:cNvPr id="6" name="Slide Number Placeholder 5"/>
          <p:cNvSpPr>
            <a:spLocks noGrp="1"/>
          </p:cNvSpPr>
          <p:nvPr>
            <p:ph type="sldNum" sz="quarter" idx="4"/>
          </p:nvPr>
        </p:nvSpPr>
        <p:spPr>
          <a:xfrm>
            <a:off x="7373078" y="6400800"/>
            <a:ext cx="628815"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customXml" Target="../ink/ink2.xml"/><Relationship Id="rId12"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image" Target="../media/image8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jpeg"/><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jpeg"/><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81000" y="2095018"/>
            <a:ext cx="6173808" cy="645952"/>
          </a:xfrm>
        </p:spPr>
        <p:txBody>
          <a:bodyPr>
            <a:normAutofit/>
          </a:bodyPr>
          <a:lstStyle/>
          <a:p>
            <a:r>
              <a:rPr lang="vi-VN" sz="2400" dirty="0">
                <a:latin typeface="Times New Roman" panose="02020603050405020304" pitchFamily="18" charset="0"/>
                <a:cs typeface="Times New Roman" panose="02020603050405020304" pitchFamily="18" charset="0"/>
              </a:rPr>
              <a:t>TOÁN RỜI RẠC</a:t>
            </a:r>
            <a:endParaRPr lang="en-US" sz="2400" dirty="0">
              <a:latin typeface="Times New Roman" panose="02020603050405020304" pitchFamily="18" charset="0"/>
              <a:cs typeface="Times New Roman" panose="02020603050405020304" pitchFamily="18" charset="0"/>
            </a:endParaRPr>
          </a:p>
        </p:txBody>
      </p:sp>
      <p:grpSp>
        <p:nvGrpSpPr>
          <p:cNvPr id="12" name="Nhóm 11">
            <a:extLst>
              <a:ext uri="{FF2B5EF4-FFF2-40B4-BE49-F238E27FC236}">
                <a16:creationId xmlns:a16="http://schemas.microsoft.com/office/drawing/2014/main" id="{1CC55CEB-71C4-606F-A4B6-0374C416D2C2}"/>
              </a:ext>
            </a:extLst>
          </p:cNvPr>
          <p:cNvGrpSpPr/>
          <p:nvPr/>
        </p:nvGrpSpPr>
        <p:grpSpPr>
          <a:xfrm>
            <a:off x="152400" y="152400"/>
            <a:ext cx="8839200" cy="685800"/>
            <a:chOff x="152400" y="127694"/>
            <a:chExt cx="8839200" cy="685800"/>
          </a:xfrm>
        </p:grpSpPr>
        <p:grpSp>
          <p:nvGrpSpPr>
            <p:cNvPr id="7" name="Nhóm 6">
              <a:extLst>
                <a:ext uri="{FF2B5EF4-FFF2-40B4-BE49-F238E27FC236}">
                  <a16:creationId xmlns:a16="http://schemas.microsoft.com/office/drawing/2014/main" id="{4B721C25-0AA4-D22F-FC6D-BE86903D27A6}"/>
                </a:ext>
              </a:extLst>
            </p:cNvPr>
            <p:cNvGrpSpPr/>
            <p:nvPr/>
          </p:nvGrpSpPr>
          <p:grpSpPr>
            <a:xfrm>
              <a:off x="152400" y="139254"/>
              <a:ext cx="3734289" cy="645952"/>
              <a:chOff x="138740" y="216529"/>
              <a:chExt cx="4325885" cy="794446"/>
            </a:xfrm>
          </p:grpSpPr>
          <p:pic>
            <p:nvPicPr>
              <p:cNvPr id="2" name="Picture 2" descr="logo đại học bách khoa đà nẵng">
                <a:extLst>
                  <a:ext uri="{FF2B5EF4-FFF2-40B4-BE49-F238E27FC236}">
                    <a16:creationId xmlns:a16="http://schemas.microsoft.com/office/drawing/2014/main" id="{1EE95410-B843-D9B2-77EA-A5B1477543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65F65E56-24EA-8E6C-65A8-EC1B2D5DCBF9}"/>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6" name="Hộp Văn bản 5">
                <a:extLst>
                  <a:ext uri="{FF2B5EF4-FFF2-40B4-BE49-F238E27FC236}">
                    <a16:creationId xmlns:a16="http://schemas.microsoft.com/office/drawing/2014/main" id="{A71E80D6-78C1-C985-457B-8173CAEEDB94}"/>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11" name="Nhóm 10">
              <a:extLst>
                <a:ext uri="{FF2B5EF4-FFF2-40B4-BE49-F238E27FC236}">
                  <a16:creationId xmlns:a16="http://schemas.microsoft.com/office/drawing/2014/main" id="{CCE3DF88-B991-7F86-5F25-427F740B5A62}"/>
                </a:ext>
              </a:extLst>
            </p:cNvPr>
            <p:cNvGrpSpPr/>
            <p:nvPr/>
          </p:nvGrpSpPr>
          <p:grpSpPr>
            <a:xfrm>
              <a:off x="5763042" y="127694"/>
              <a:ext cx="3228558" cy="685800"/>
              <a:chOff x="8882569" y="-230650"/>
              <a:chExt cx="3228558" cy="685800"/>
            </a:xfrm>
          </p:grpSpPr>
          <p:pic>
            <p:nvPicPr>
              <p:cNvPr id="9" name="Hình ảnh 8">
                <a:extLst>
                  <a:ext uri="{FF2B5EF4-FFF2-40B4-BE49-F238E27FC236}">
                    <a16:creationId xmlns:a16="http://schemas.microsoft.com/office/drawing/2014/main" id="{41DA3045-38CD-D605-C502-4A4FD26B14A8}"/>
                  </a:ext>
                </a:extLst>
              </p:cNvPr>
              <p:cNvPicPr>
                <a:picLocks noChangeAspect="1"/>
              </p:cNvPicPr>
              <p:nvPr/>
            </p:nvPicPr>
            <p:blipFill>
              <a:blip r:embed="rId3"/>
              <a:stretch>
                <a:fillRect/>
              </a:stretch>
            </p:blipFill>
            <p:spPr>
              <a:xfrm>
                <a:off x="11425327" y="-230650"/>
                <a:ext cx="685800" cy="685800"/>
              </a:xfrm>
              <a:prstGeom prst="rect">
                <a:avLst/>
              </a:prstGeom>
            </p:spPr>
          </p:pic>
          <p:sp>
            <p:nvSpPr>
              <p:cNvPr id="10" name="Hộp Văn bản 9">
                <a:extLst>
                  <a:ext uri="{FF2B5EF4-FFF2-40B4-BE49-F238E27FC236}">
                    <a16:creationId xmlns:a16="http://schemas.microsoft.com/office/drawing/2014/main" id="{3427A07F-73F4-38C2-4434-A42D3DDA1C2A}"/>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13" name="Hộp Văn bản 12">
            <a:extLst>
              <a:ext uri="{FF2B5EF4-FFF2-40B4-BE49-F238E27FC236}">
                <a16:creationId xmlns:a16="http://schemas.microsoft.com/office/drawing/2014/main" id="{4835E733-18C0-1674-1407-61910DEC1B90}"/>
              </a:ext>
            </a:extLst>
          </p:cNvPr>
          <p:cNvSpPr txBox="1"/>
          <p:nvPr/>
        </p:nvSpPr>
        <p:spPr>
          <a:xfrm>
            <a:off x="363490" y="3109065"/>
            <a:ext cx="7949612" cy="1077218"/>
          </a:xfrm>
          <a:prstGeom prst="rect">
            <a:avLst/>
          </a:prstGeom>
          <a:noFill/>
        </p:spPr>
        <p:txBody>
          <a:bodyPr wrap="none" rtlCol="0">
            <a:spAutoFit/>
          </a:bodyPr>
          <a:lstStyle/>
          <a:p>
            <a:r>
              <a:rPr lang="vi-VN" sz="3200" b="1" dirty="0">
                <a:ln w="0"/>
                <a:latin typeface="Times New Roman" panose="02020603050405020304" pitchFamily="18" charset="0"/>
                <a:cs typeface="Times New Roman" panose="02020603050405020304" pitchFamily="18" charset="0"/>
              </a:rPr>
              <a:t>ỨNG DỤNG THUẬT TOÁN DIJKSTRA</a:t>
            </a:r>
          </a:p>
          <a:p>
            <a:r>
              <a:rPr lang="vi-VN" sz="3200" b="1" dirty="0">
                <a:ln w="0"/>
                <a:latin typeface="Times New Roman" panose="02020603050405020304" pitchFamily="18" charset="0"/>
                <a:cs typeface="Times New Roman" panose="02020603050405020304" pitchFamily="18" charset="0"/>
              </a:rPr>
              <a:t>BÀI TOÁN TÌM ĐƯỜNG ĐI NGẮN NHẤT</a:t>
            </a:r>
            <a:endParaRPr lang="en-US" sz="3200" b="1" dirty="0">
              <a:ln w="0"/>
              <a:latin typeface="Times New Roman" panose="02020603050405020304" pitchFamily="18" charset="0"/>
              <a:cs typeface="Times New Roman" panose="02020603050405020304" pitchFamily="18" charset="0"/>
            </a:endParaRPr>
          </a:p>
        </p:txBody>
      </p:sp>
      <p:sp>
        <p:nvSpPr>
          <p:cNvPr id="16" name="Hộp Văn bản 15">
            <a:extLst>
              <a:ext uri="{FF2B5EF4-FFF2-40B4-BE49-F238E27FC236}">
                <a16:creationId xmlns:a16="http://schemas.microsoft.com/office/drawing/2014/main" id="{0289F230-7F8C-2839-9D4B-8BC9256492D4}"/>
              </a:ext>
            </a:extLst>
          </p:cNvPr>
          <p:cNvSpPr txBox="1"/>
          <p:nvPr/>
        </p:nvSpPr>
        <p:spPr>
          <a:xfrm>
            <a:off x="495300" y="5385145"/>
            <a:ext cx="4034181" cy="1000274"/>
          </a:xfrm>
          <a:prstGeom prst="rect">
            <a:avLst/>
          </a:prstGeom>
          <a:noFill/>
        </p:spPr>
        <p:txBody>
          <a:bodyPr wrap="none" rtlCol="0">
            <a:spAutoFit/>
          </a:bodyPr>
          <a:lstStyle/>
          <a:p>
            <a:pPr>
              <a:spcBef>
                <a:spcPts val="300"/>
              </a:spcBef>
            </a:pPr>
            <a:r>
              <a:rPr lang="vi-VN" b="1" dirty="0">
                <a:solidFill>
                  <a:schemeClr val="bg2">
                    <a:lumMod val="25000"/>
                    <a:lumOff val="75000"/>
                  </a:schemeClr>
                </a:solidFill>
                <a:latin typeface="Times New Roman" panose="02020603050405020304" pitchFamily="18" charset="0"/>
                <a:cs typeface="Times New Roman" panose="02020603050405020304" pitchFamily="18" charset="0"/>
              </a:rPr>
              <a:t>Sinh viên trình bày: TRẦN VĂN HUY </a:t>
            </a:r>
          </a:p>
          <a:p>
            <a:pPr>
              <a:spcBef>
                <a:spcPts val="300"/>
              </a:spcBef>
            </a:pPr>
            <a:r>
              <a:rPr lang="vi-VN" b="1" dirty="0">
                <a:solidFill>
                  <a:schemeClr val="bg2">
                    <a:lumMod val="25000"/>
                    <a:lumOff val="75000"/>
                  </a:schemeClr>
                </a:solidFill>
                <a:latin typeface="Times New Roman" panose="02020603050405020304" pitchFamily="18" charset="0"/>
                <a:cs typeface="Times New Roman" panose="02020603050405020304" pitchFamily="18" charset="0"/>
              </a:rPr>
              <a:t>	   </a:t>
            </a:r>
            <a:r>
              <a:rPr lang="en-US" b="1" dirty="0">
                <a:solidFill>
                  <a:schemeClr val="bg2">
                    <a:lumMod val="25000"/>
                    <a:lumOff val="75000"/>
                  </a:schemeClr>
                </a:solidFill>
                <a:latin typeface="Times New Roman" panose="02020603050405020304" pitchFamily="18" charset="0"/>
                <a:cs typeface="Times New Roman" panose="02020603050405020304" pitchFamily="18" charset="0"/>
              </a:rPr>
              <a:t>  </a:t>
            </a:r>
            <a:r>
              <a:rPr lang="vi-VN" b="1" dirty="0">
                <a:solidFill>
                  <a:schemeClr val="bg2">
                    <a:lumMod val="25000"/>
                    <a:lumOff val="75000"/>
                  </a:schemeClr>
                </a:solidFill>
                <a:latin typeface="Times New Roman" panose="02020603050405020304" pitchFamily="18" charset="0"/>
                <a:cs typeface="Times New Roman" panose="02020603050405020304" pitchFamily="18" charset="0"/>
              </a:rPr>
              <a:t> MSSV: 102240251</a:t>
            </a:r>
          </a:p>
          <a:p>
            <a:pPr>
              <a:spcBef>
                <a:spcPts val="300"/>
              </a:spcBef>
            </a:pPr>
            <a:r>
              <a:rPr lang="vi-VN" b="1" dirty="0">
                <a:solidFill>
                  <a:schemeClr val="bg2">
                    <a:lumMod val="25000"/>
                    <a:lumOff val="75000"/>
                  </a:schemeClr>
                </a:solidFill>
                <a:latin typeface="Times New Roman" panose="02020603050405020304" pitchFamily="18" charset="0"/>
                <a:cs typeface="Times New Roman" panose="02020603050405020304" pitchFamily="18" charset="0"/>
              </a:rPr>
              <a:t>	</a:t>
            </a:r>
            <a:r>
              <a:rPr lang="en-US" b="1" dirty="0">
                <a:solidFill>
                  <a:schemeClr val="bg2">
                    <a:lumMod val="25000"/>
                    <a:lumOff val="75000"/>
                  </a:schemeClr>
                </a:solidFill>
                <a:latin typeface="Times New Roman" panose="02020603050405020304" pitchFamily="18" charset="0"/>
                <a:cs typeface="Times New Roman" panose="02020603050405020304" pitchFamily="18" charset="0"/>
              </a:rPr>
              <a:t> </a:t>
            </a:r>
            <a:r>
              <a:rPr lang="vi-VN" b="1" dirty="0">
                <a:solidFill>
                  <a:schemeClr val="bg2">
                    <a:lumMod val="25000"/>
                    <a:lumOff val="75000"/>
                  </a:schemeClr>
                </a:solidFill>
                <a:latin typeface="Times New Roman" panose="02020603050405020304" pitchFamily="18" charset="0"/>
                <a:cs typeface="Times New Roman" panose="02020603050405020304" pitchFamily="18" charset="0"/>
              </a:rPr>
              <a:t>  Lớp SH: 24T_KHDL</a:t>
            </a:r>
            <a:endParaRPr lang="en-US" b="1" dirty="0">
              <a:solidFill>
                <a:schemeClr val="bg2">
                  <a:lumMod val="25000"/>
                  <a:lumOff val="75000"/>
                </a:schemeClr>
              </a:solidFill>
              <a:latin typeface="Times New Roman" panose="02020603050405020304" pitchFamily="18" charset="0"/>
              <a:cs typeface="Times New Roman" panose="02020603050405020304" pitchFamily="18" charset="0"/>
            </a:endParaRPr>
          </a:p>
        </p:txBody>
      </p:sp>
      <p:sp>
        <p:nvSpPr>
          <p:cNvPr id="17" name="Hộp Văn bản 16">
            <a:extLst>
              <a:ext uri="{FF2B5EF4-FFF2-40B4-BE49-F238E27FC236}">
                <a16:creationId xmlns:a16="http://schemas.microsoft.com/office/drawing/2014/main" id="{0827BE90-33BB-279F-57A3-BC436436B23E}"/>
              </a:ext>
            </a:extLst>
          </p:cNvPr>
          <p:cNvSpPr txBox="1"/>
          <p:nvPr/>
        </p:nvSpPr>
        <p:spPr>
          <a:xfrm>
            <a:off x="495300" y="4880163"/>
            <a:ext cx="5168081" cy="369332"/>
          </a:xfrm>
          <a:prstGeom prst="rect">
            <a:avLst/>
          </a:prstGeom>
          <a:noFill/>
        </p:spPr>
        <p:txBody>
          <a:bodyPr wrap="none" rtlCol="0">
            <a:spAutoFit/>
          </a:bodyPr>
          <a:lstStyle/>
          <a:p>
            <a:r>
              <a:rPr lang="vi-VN" b="1" dirty="0">
                <a:solidFill>
                  <a:schemeClr val="bg2">
                    <a:lumMod val="25000"/>
                    <a:lumOff val="75000"/>
                  </a:schemeClr>
                </a:solidFill>
                <a:latin typeface="Times New Roman" panose="02020603050405020304" pitchFamily="18" charset="0"/>
                <a:cs typeface="Times New Roman" panose="02020603050405020304" pitchFamily="18" charset="0"/>
              </a:rPr>
              <a:t>Giảng viên hướng dẫn: TS . NGUYỄN VĂN HIỆU</a:t>
            </a:r>
            <a:endParaRPr lang="en-US" b="1" dirty="0">
              <a:solidFill>
                <a:schemeClr val="bg2">
                  <a:lumMod val="25000"/>
                  <a:lumOff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Nhóm 1">
            <a:extLst>
              <a:ext uri="{FF2B5EF4-FFF2-40B4-BE49-F238E27FC236}">
                <a16:creationId xmlns:a16="http://schemas.microsoft.com/office/drawing/2014/main" id="{96CEAC18-DFAA-8E31-043B-7A7F759FDCF6}"/>
              </a:ext>
            </a:extLst>
          </p:cNvPr>
          <p:cNvGrpSpPr/>
          <p:nvPr/>
        </p:nvGrpSpPr>
        <p:grpSpPr>
          <a:xfrm>
            <a:off x="152400" y="127694"/>
            <a:ext cx="8839200" cy="685800"/>
            <a:chOff x="152400" y="127694"/>
            <a:chExt cx="8839200" cy="685800"/>
          </a:xfrm>
        </p:grpSpPr>
        <p:grpSp>
          <p:nvGrpSpPr>
            <p:cNvPr id="4" name="Nhóm 3">
              <a:extLst>
                <a:ext uri="{FF2B5EF4-FFF2-40B4-BE49-F238E27FC236}">
                  <a16:creationId xmlns:a16="http://schemas.microsoft.com/office/drawing/2014/main" id="{B399393B-F3AC-DEDC-9290-04AA4C74FAFA}"/>
                </a:ext>
              </a:extLst>
            </p:cNvPr>
            <p:cNvGrpSpPr/>
            <p:nvPr/>
          </p:nvGrpSpPr>
          <p:grpSpPr>
            <a:xfrm>
              <a:off x="152400" y="139254"/>
              <a:ext cx="3734289" cy="645952"/>
              <a:chOff x="138740" y="216529"/>
              <a:chExt cx="4325885" cy="794446"/>
            </a:xfrm>
          </p:grpSpPr>
          <p:pic>
            <p:nvPicPr>
              <p:cNvPr id="8" name="Picture 2" descr="logo đại học bách khoa đà nẵng">
                <a:extLst>
                  <a:ext uri="{FF2B5EF4-FFF2-40B4-BE49-F238E27FC236}">
                    <a16:creationId xmlns:a16="http://schemas.microsoft.com/office/drawing/2014/main" id="{A5D4DF6D-E754-19CE-0E14-E4519A046D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9" name="Hộp Văn bản 8">
                <a:extLst>
                  <a:ext uri="{FF2B5EF4-FFF2-40B4-BE49-F238E27FC236}">
                    <a16:creationId xmlns:a16="http://schemas.microsoft.com/office/drawing/2014/main" id="{65DCD272-6815-42D1-615B-02E81A6BE0B8}"/>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10" name="Hộp Văn bản 9">
                <a:extLst>
                  <a:ext uri="{FF2B5EF4-FFF2-40B4-BE49-F238E27FC236}">
                    <a16:creationId xmlns:a16="http://schemas.microsoft.com/office/drawing/2014/main" id="{198405B1-5FEB-B9D5-3186-AEE0C8555DEE}"/>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5" name="Nhóm 4">
              <a:extLst>
                <a:ext uri="{FF2B5EF4-FFF2-40B4-BE49-F238E27FC236}">
                  <a16:creationId xmlns:a16="http://schemas.microsoft.com/office/drawing/2014/main" id="{95580809-2CBE-739F-8961-091C1B1118CF}"/>
                </a:ext>
              </a:extLst>
            </p:cNvPr>
            <p:cNvGrpSpPr/>
            <p:nvPr/>
          </p:nvGrpSpPr>
          <p:grpSpPr>
            <a:xfrm>
              <a:off x="5763042" y="127694"/>
              <a:ext cx="3228558" cy="685800"/>
              <a:chOff x="8882569" y="-230650"/>
              <a:chExt cx="3228558" cy="685800"/>
            </a:xfrm>
          </p:grpSpPr>
          <p:pic>
            <p:nvPicPr>
              <p:cNvPr id="6" name="Hình ảnh 5">
                <a:extLst>
                  <a:ext uri="{FF2B5EF4-FFF2-40B4-BE49-F238E27FC236}">
                    <a16:creationId xmlns:a16="http://schemas.microsoft.com/office/drawing/2014/main" id="{075304F5-704D-3F29-9171-86DDB1C16E55}"/>
                  </a:ext>
                </a:extLst>
              </p:cNvPr>
              <p:cNvPicPr>
                <a:picLocks noChangeAspect="1"/>
              </p:cNvPicPr>
              <p:nvPr/>
            </p:nvPicPr>
            <p:blipFill>
              <a:blip r:embed="rId3"/>
              <a:stretch>
                <a:fillRect/>
              </a:stretch>
            </p:blipFill>
            <p:spPr>
              <a:xfrm>
                <a:off x="11425327" y="-230650"/>
                <a:ext cx="685800" cy="685800"/>
              </a:xfrm>
              <a:prstGeom prst="rect">
                <a:avLst/>
              </a:prstGeom>
            </p:spPr>
          </p:pic>
          <p:sp>
            <p:nvSpPr>
              <p:cNvPr id="7" name="Hộp Văn bản 6">
                <a:extLst>
                  <a:ext uri="{FF2B5EF4-FFF2-40B4-BE49-F238E27FC236}">
                    <a16:creationId xmlns:a16="http://schemas.microsoft.com/office/drawing/2014/main" id="{F8380272-83E1-1B4C-762B-01CAB37A076D}"/>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3" name="Title 12">
            <a:extLst>
              <a:ext uri="{FF2B5EF4-FFF2-40B4-BE49-F238E27FC236}">
                <a16:creationId xmlns:a16="http://schemas.microsoft.com/office/drawing/2014/main" id="{B22B539A-149B-FB7A-422B-1ABC0E917313}"/>
              </a:ext>
            </a:extLst>
          </p:cNvPr>
          <p:cNvSpPr txBox="1">
            <a:spLocks/>
          </p:cNvSpPr>
          <p:nvPr/>
        </p:nvSpPr>
        <p:spPr>
          <a:xfrm>
            <a:off x="419987" y="1155766"/>
            <a:ext cx="6585328" cy="609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vi-VN" sz="2400" b="1" dirty="0">
                <a:latin typeface="Times New Roman" panose="02020603050405020304" pitchFamily="18" charset="0"/>
                <a:cs typeface="Times New Roman" panose="02020603050405020304" pitchFamily="18" charset="0"/>
              </a:rPr>
              <a:t>ỨNG DỤNG:</a:t>
            </a:r>
            <a:endParaRPr lang="en-US" sz="2400" b="1" dirty="0">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CBF96042-B40F-73D0-A4C6-290AAC6F32D6}"/>
              </a:ext>
            </a:extLst>
          </p:cNvPr>
          <p:cNvSpPr txBox="1"/>
          <p:nvPr/>
        </p:nvSpPr>
        <p:spPr>
          <a:xfrm>
            <a:off x="3677091" y="1396034"/>
            <a:ext cx="317266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PHÂN TÍCH MẠNG XÃ HỘI</a:t>
            </a:r>
          </a:p>
        </p:txBody>
      </p:sp>
      <p:sp>
        <p:nvSpPr>
          <p:cNvPr id="13" name="Hộp Văn bản 12">
            <a:extLst>
              <a:ext uri="{FF2B5EF4-FFF2-40B4-BE49-F238E27FC236}">
                <a16:creationId xmlns:a16="http://schemas.microsoft.com/office/drawing/2014/main" id="{CAB6BB51-5E1A-618E-C1AE-DC104BBBEF52}"/>
              </a:ext>
            </a:extLst>
          </p:cNvPr>
          <p:cNvSpPr txBox="1"/>
          <p:nvPr/>
        </p:nvSpPr>
        <p:spPr>
          <a:xfrm>
            <a:off x="2729894" y="1781793"/>
            <a:ext cx="5067056" cy="369332"/>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Tìm đường liên kết ngắn nhất giữa hai người dùng</a:t>
            </a:r>
            <a:endParaRPr lang="en-US" dirty="0">
              <a:latin typeface="Times New Roman" panose="02020603050405020304" pitchFamily="18" charset="0"/>
              <a:cs typeface="Times New Roman" panose="02020603050405020304" pitchFamily="18" charset="0"/>
            </a:endParaRPr>
          </a:p>
        </p:txBody>
      </p:sp>
      <p:pic>
        <p:nvPicPr>
          <p:cNvPr id="5122" name="Picture 2" descr="Lợi ích của mạng xã hội là gì? Có nên sử dụng mạng xã hội?">
            <a:extLst>
              <a:ext uri="{FF2B5EF4-FFF2-40B4-BE49-F238E27FC236}">
                <a16:creationId xmlns:a16="http://schemas.microsoft.com/office/drawing/2014/main" id="{3810B318-CA09-086C-8765-A1814BAAB5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3042" y="2410473"/>
            <a:ext cx="3172663" cy="2115109"/>
          </a:xfrm>
          <a:prstGeom prst="rect">
            <a:avLst/>
          </a:prstGeom>
          <a:noFill/>
          <a:extLst>
            <a:ext uri="{909E8E84-426E-40DD-AFC4-6F175D3DCCD1}">
              <a14:hiddenFill xmlns:a14="http://schemas.microsoft.com/office/drawing/2010/main">
                <a:solidFill>
                  <a:srgbClr val="FFFFFF"/>
                </a:solidFill>
              </a14:hiddenFill>
            </a:ext>
          </a:extLst>
        </p:spPr>
      </p:pic>
      <p:sp>
        <p:nvSpPr>
          <p:cNvPr id="15" name="Hộp Văn bản 14">
            <a:extLst>
              <a:ext uri="{FF2B5EF4-FFF2-40B4-BE49-F238E27FC236}">
                <a16:creationId xmlns:a16="http://schemas.microsoft.com/office/drawing/2014/main" id="{D331F841-3B0B-239E-8C91-1339E1EC3BA1}"/>
              </a:ext>
            </a:extLst>
          </p:cNvPr>
          <p:cNvSpPr txBox="1"/>
          <p:nvPr/>
        </p:nvSpPr>
        <p:spPr>
          <a:xfrm>
            <a:off x="272672" y="2274838"/>
            <a:ext cx="5366128" cy="1730217"/>
          </a:xfrm>
          <a:prstGeom prst="rect">
            <a:avLst/>
          </a:prstGeom>
          <a:noFill/>
        </p:spPr>
        <p:txBody>
          <a:bodyPr wrap="square">
            <a:spAutoFit/>
          </a:bodyPr>
          <a:lstStyle/>
          <a:p>
            <a:pPr>
              <a:lnSpc>
                <a:spcPts val="2600"/>
              </a:lnSpc>
              <a:buNone/>
            </a:pPr>
            <a:r>
              <a:rPr lang="vi-VN" b="1" dirty="0">
                <a:latin typeface="Times New Roman" panose="02020603050405020304" pitchFamily="18" charset="0"/>
                <a:cs typeface="Times New Roman" panose="02020603050405020304" pitchFamily="18" charset="0"/>
              </a:rPr>
              <a:t>Bài toán đặt ra</a:t>
            </a:r>
          </a:p>
          <a:p>
            <a:pPr>
              <a:lnSpc>
                <a:spcPts val="2600"/>
              </a:lnSpc>
            </a:pPr>
            <a:r>
              <a:rPr lang="vi-VN" dirty="0">
                <a:latin typeface="Times New Roman" panose="02020603050405020304" pitchFamily="18" charset="0"/>
                <a:cs typeface="Times New Roman" panose="02020603050405020304" pitchFamily="18" charset="0"/>
              </a:rPr>
              <a:t>Trong mạng xã hội, mỗi người dùng là một nút (</a:t>
            </a:r>
            <a:r>
              <a:rPr lang="vi-VN" dirty="0" err="1">
                <a:latin typeface="Times New Roman" panose="02020603050405020304" pitchFamily="18" charset="0"/>
                <a:cs typeface="Times New Roman" panose="02020603050405020304" pitchFamily="18" charset="0"/>
              </a:rPr>
              <a:t>node</a:t>
            </a:r>
            <a:r>
              <a:rPr lang="vi-VN" dirty="0">
                <a:latin typeface="Times New Roman" panose="02020603050405020304" pitchFamily="18" charset="0"/>
                <a:cs typeface="Times New Roman" panose="02020603050405020304" pitchFamily="18" charset="0"/>
              </a:rPr>
              <a:t>), và mối quan hệ bạn bè là một cạnh (</a:t>
            </a:r>
            <a:r>
              <a:rPr lang="vi-VN" dirty="0" err="1">
                <a:latin typeface="Times New Roman" panose="02020603050405020304" pitchFamily="18" charset="0"/>
                <a:cs typeface="Times New Roman" panose="02020603050405020304" pitchFamily="18" charset="0"/>
              </a:rPr>
              <a:t>edge</a:t>
            </a:r>
            <a:r>
              <a:rPr lang="vi-VN" dirty="0">
                <a:latin typeface="Times New Roman" panose="02020603050405020304" pitchFamily="18" charset="0"/>
                <a:cs typeface="Times New Roman" panose="02020603050405020304" pitchFamily="18" charset="0"/>
              </a:rPr>
              <a:t>). Bài toán là:</a:t>
            </a:r>
            <a:br>
              <a:rPr lang="vi-VN" dirty="0">
                <a:latin typeface="Times New Roman" panose="02020603050405020304" pitchFamily="18" charset="0"/>
                <a:cs typeface="Times New Roman" panose="02020603050405020304" pitchFamily="18" charset="0"/>
              </a:rPr>
            </a:br>
            <a:r>
              <a:rPr lang="vi-VN" dirty="0">
                <a:latin typeface="Times New Roman" panose="02020603050405020304" pitchFamily="18" charset="0"/>
                <a:cs typeface="Times New Roman" panose="02020603050405020304" pitchFamily="18" charset="0"/>
              </a:rPr>
              <a:t>Tìm chuỗi kết nối ngắn nhất (qua bạn bè trung gian) giữa người A và người B.</a:t>
            </a:r>
          </a:p>
        </p:txBody>
      </p:sp>
      <p:sp>
        <p:nvSpPr>
          <p:cNvPr id="18" name="Hộp Văn bản 17">
            <a:extLst>
              <a:ext uri="{FF2B5EF4-FFF2-40B4-BE49-F238E27FC236}">
                <a16:creationId xmlns:a16="http://schemas.microsoft.com/office/drawing/2014/main" id="{9D03B559-4A80-25A7-DEBB-4878FC24B758}"/>
              </a:ext>
            </a:extLst>
          </p:cNvPr>
          <p:cNvSpPr txBox="1"/>
          <p:nvPr/>
        </p:nvSpPr>
        <p:spPr>
          <a:xfrm>
            <a:off x="243855" y="4363879"/>
            <a:ext cx="8627473" cy="1730217"/>
          </a:xfrm>
          <a:prstGeom prst="rect">
            <a:avLst/>
          </a:prstGeom>
          <a:noFill/>
        </p:spPr>
        <p:txBody>
          <a:bodyPr wrap="square">
            <a:spAutoFit/>
          </a:bodyPr>
          <a:lstStyle/>
          <a:p>
            <a:pPr>
              <a:lnSpc>
                <a:spcPts val="2600"/>
              </a:lnSpc>
              <a:buNone/>
            </a:pPr>
            <a:r>
              <a:rPr lang="vi-VN" b="1" dirty="0">
                <a:latin typeface="Times New Roman" panose="02020603050405020304" pitchFamily="18" charset="0"/>
                <a:cs typeface="Times New Roman" panose="02020603050405020304" pitchFamily="18" charset="0"/>
              </a:rPr>
              <a:t>Áp dụng thuật toán </a:t>
            </a:r>
            <a:r>
              <a:rPr lang="vi-VN" b="1" dirty="0" err="1">
                <a:latin typeface="Times New Roman" panose="02020603050405020304" pitchFamily="18" charset="0"/>
                <a:cs typeface="Times New Roman" panose="02020603050405020304" pitchFamily="18" charset="0"/>
              </a:rPr>
              <a:t>Dijkstra</a:t>
            </a:r>
            <a:endParaRPr lang="vi-VN" b="1" dirty="0">
              <a:latin typeface="Times New Roman" panose="02020603050405020304" pitchFamily="18" charset="0"/>
              <a:cs typeface="Times New Roman" panose="02020603050405020304" pitchFamily="18" charset="0"/>
            </a:endParaRPr>
          </a:p>
          <a:p>
            <a:pPr>
              <a:lnSpc>
                <a:spcPts val="26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Xem mạng xã hội như một đồ thị không trọng số (nếu mọi kết nối có cùng độ “gần gũi”), hoặc có trọng số (nếu độ thân thiết, mức tương tác được tính thành điểm).</a:t>
            </a:r>
          </a:p>
          <a:p>
            <a:pPr>
              <a:lnSpc>
                <a:spcPts val="2600"/>
              </a:lnSpc>
              <a:buFont typeface="Arial" panose="020B0604020202020204" pitchFamily="34" charset="0"/>
              <a:buChar char="•"/>
            </a:pPr>
            <a:r>
              <a:rPr lang="vi-VN" dirty="0" err="1">
                <a:latin typeface="Times New Roman" panose="02020603050405020304" pitchFamily="18" charset="0"/>
                <a:cs typeface="Times New Roman" panose="02020603050405020304" pitchFamily="18" charset="0"/>
              </a:rPr>
              <a:t>Dijkstra</a:t>
            </a:r>
            <a:r>
              <a:rPr lang="vi-VN" dirty="0">
                <a:latin typeface="Times New Roman" panose="02020603050405020304" pitchFamily="18" charset="0"/>
                <a:cs typeface="Times New Roman" panose="02020603050405020304" pitchFamily="18" charset="0"/>
              </a:rPr>
              <a:t> giúp tìm đường đi ngắn nhất từ A đến B, tức là ít bạn chung nhất hoặc quan hệ gần nhất.</a:t>
            </a:r>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par>
                                <p:cTn id="18" presetID="22" presetClass="entr" presetSubtype="4" fill="hold" nodeType="with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wipe(down)">
                                      <p:cBhvr>
                                        <p:cTn id="20" dur="500"/>
                                        <p:tgtEl>
                                          <p:spTgt spid="512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4DAD4-260C-1CC8-14A4-8B25D26E5CEF}"/>
            </a:ext>
          </a:extLst>
        </p:cNvPr>
        <p:cNvGrpSpPr/>
        <p:nvPr/>
      </p:nvGrpSpPr>
      <p:grpSpPr>
        <a:xfrm>
          <a:off x="0" y="0"/>
          <a:ext cx="0" cy="0"/>
          <a:chOff x="0" y="0"/>
          <a:chExt cx="0" cy="0"/>
        </a:xfrm>
      </p:grpSpPr>
      <p:grpSp>
        <p:nvGrpSpPr>
          <p:cNvPr id="2" name="Nhóm 1">
            <a:extLst>
              <a:ext uri="{FF2B5EF4-FFF2-40B4-BE49-F238E27FC236}">
                <a16:creationId xmlns:a16="http://schemas.microsoft.com/office/drawing/2014/main" id="{9FF0764B-A349-6545-AF87-29D118460A73}"/>
              </a:ext>
            </a:extLst>
          </p:cNvPr>
          <p:cNvGrpSpPr/>
          <p:nvPr/>
        </p:nvGrpSpPr>
        <p:grpSpPr>
          <a:xfrm>
            <a:off x="152400" y="127694"/>
            <a:ext cx="8839200" cy="685800"/>
            <a:chOff x="152400" y="127694"/>
            <a:chExt cx="8839200" cy="685800"/>
          </a:xfrm>
        </p:grpSpPr>
        <p:grpSp>
          <p:nvGrpSpPr>
            <p:cNvPr id="4" name="Nhóm 3">
              <a:extLst>
                <a:ext uri="{FF2B5EF4-FFF2-40B4-BE49-F238E27FC236}">
                  <a16:creationId xmlns:a16="http://schemas.microsoft.com/office/drawing/2014/main" id="{60389C18-F212-3973-4C92-1476B60FD06A}"/>
                </a:ext>
              </a:extLst>
            </p:cNvPr>
            <p:cNvGrpSpPr/>
            <p:nvPr/>
          </p:nvGrpSpPr>
          <p:grpSpPr>
            <a:xfrm>
              <a:off x="152400" y="139254"/>
              <a:ext cx="3734289" cy="645952"/>
              <a:chOff x="138740" y="216529"/>
              <a:chExt cx="4325885" cy="794446"/>
            </a:xfrm>
          </p:grpSpPr>
          <p:pic>
            <p:nvPicPr>
              <p:cNvPr id="8" name="Picture 2" descr="logo đại học bách khoa đà nẵng">
                <a:extLst>
                  <a:ext uri="{FF2B5EF4-FFF2-40B4-BE49-F238E27FC236}">
                    <a16:creationId xmlns:a16="http://schemas.microsoft.com/office/drawing/2014/main" id="{C2D8EEAE-4A7E-18F5-CD20-EC7572152B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9" name="Hộp Văn bản 8">
                <a:extLst>
                  <a:ext uri="{FF2B5EF4-FFF2-40B4-BE49-F238E27FC236}">
                    <a16:creationId xmlns:a16="http://schemas.microsoft.com/office/drawing/2014/main" id="{5F636E1A-D543-D8DB-64FE-8C869EE04752}"/>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10" name="Hộp Văn bản 9">
                <a:extLst>
                  <a:ext uri="{FF2B5EF4-FFF2-40B4-BE49-F238E27FC236}">
                    <a16:creationId xmlns:a16="http://schemas.microsoft.com/office/drawing/2014/main" id="{708766FD-ECA7-9FF5-42DC-0EE3D24EC203}"/>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5" name="Nhóm 4">
              <a:extLst>
                <a:ext uri="{FF2B5EF4-FFF2-40B4-BE49-F238E27FC236}">
                  <a16:creationId xmlns:a16="http://schemas.microsoft.com/office/drawing/2014/main" id="{D8A7CD50-71D3-74E6-8919-914AD28FF957}"/>
                </a:ext>
              </a:extLst>
            </p:cNvPr>
            <p:cNvGrpSpPr/>
            <p:nvPr/>
          </p:nvGrpSpPr>
          <p:grpSpPr>
            <a:xfrm>
              <a:off x="5763042" y="127694"/>
              <a:ext cx="3228558" cy="685800"/>
              <a:chOff x="8882569" y="-230650"/>
              <a:chExt cx="3228558" cy="685800"/>
            </a:xfrm>
          </p:grpSpPr>
          <p:pic>
            <p:nvPicPr>
              <p:cNvPr id="6" name="Hình ảnh 5">
                <a:extLst>
                  <a:ext uri="{FF2B5EF4-FFF2-40B4-BE49-F238E27FC236}">
                    <a16:creationId xmlns:a16="http://schemas.microsoft.com/office/drawing/2014/main" id="{5DDF3C16-7357-445E-2912-8AC9E9FAC22F}"/>
                  </a:ext>
                </a:extLst>
              </p:cNvPr>
              <p:cNvPicPr>
                <a:picLocks noChangeAspect="1"/>
              </p:cNvPicPr>
              <p:nvPr/>
            </p:nvPicPr>
            <p:blipFill>
              <a:blip r:embed="rId3"/>
              <a:stretch>
                <a:fillRect/>
              </a:stretch>
            </p:blipFill>
            <p:spPr>
              <a:xfrm>
                <a:off x="11425327" y="-230650"/>
                <a:ext cx="685800" cy="685800"/>
              </a:xfrm>
              <a:prstGeom prst="rect">
                <a:avLst/>
              </a:prstGeom>
            </p:spPr>
          </p:pic>
          <p:sp>
            <p:nvSpPr>
              <p:cNvPr id="7" name="Hộp Văn bản 6">
                <a:extLst>
                  <a:ext uri="{FF2B5EF4-FFF2-40B4-BE49-F238E27FC236}">
                    <a16:creationId xmlns:a16="http://schemas.microsoft.com/office/drawing/2014/main" id="{415EC91F-6DBB-BA9A-27BD-74B36D7FF6EA}"/>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3" name="Title 12">
            <a:extLst>
              <a:ext uri="{FF2B5EF4-FFF2-40B4-BE49-F238E27FC236}">
                <a16:creationId xmlns:a16="http://schemas.microsoft.com/office/drawing/2014/main" id="{E5CE6303-CBEA-F7E6-4EE4-A52DB9381B23}"/>
              </a:ext>
            </a:extLst>
          </p:cNvPr>
          <p:cNvSpPr txBox="1">
            <a:spLocks/>
          </p:cNvSpPr>
          <p:nvPr/>
        </p:nvSpPr>
        <p:spPr>
          <a:xfrm>
            <a:off x="419987" y="1155766"/>
            <a:ext cx="6585328" cy="609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vi-VN" sz="2400" b="1" dirty="0">
                <a:latin typeface="Times New Roman" panose="02020603050405020304" pitchFamily="18" charset="0"/>
                <a:cs typeface="Times New Roman" panose="02020603050405020304" pitchFamily="18" charset="0"/>
              </a:rPr>
              <a:t>ỨNG DỤNG:</a:t>
            </a:r>
            <a:endParaRPr lang="en-US" sz="2400" b="1" dirty="0">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567C77C5-97B8-A136-AF26-8DAFCADD91FF}"/>
              </a:ext>
            </a:extLst>
          </p:cNvPr>
          <p:cNvSpPr txBox="1"/>
          <p:nvPr/>
        </p:nvSpPr>
        <p:spPr>
          <a:xfrm>
            <a:off x="3677091" y="1396034"/>
            <a:ext cx="421814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GIAO THÔNG ĐÔ THỊ THÔNG MINH</a:t>
            </a:r>
          </a:p>
        </p:txBody>
      </p:sp>
      <p:sp>
        <p:nvSpPr>
          <p:cNvPr id="13" name="Hộp Văn bản 12">
            <a:extLst>
              <a:ext uri="{FF2B5EF4-FFF2-40B4-BE49-F238E27FC236}">
                <a16:creationId xmlns:a16="http://schemas.microsoft.com/office/drawing/2014/main" id="{93E26C35-E9A6-E535-A847-11CDC618B575}"/>
              </a:ext>
            </a:extLst>
          </p:cNvPr>
          <p:cNvSpPr txBox="1"/>
          <p:nvPr/>
        </p:nvSpPr>
        <p:spPr>
          <a:xfrm>
            <a:off x="3352800" y="1781793"/>
            <a:ext cx="6585328" cy="369332"/>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Phân tích dữ liệu để gợi ý lộ trình ít tắc đường nhất</a:t>
            </a:r>
            <a:endParaRPr lang="en-US" dirty="0">
              <a:latin typeface="Times New Roman" panose="02020603050405020304" pitchFamily="18" charset="0"/>
              <a:cs typeface="Times New Roman" panose="02020603050405020304" pitchFamily="18" charset="0"/>
            </a:endParaRPr>
          </a:p>
        </p:txBody>
      </p:sp>
      <p:pic>
        <p:nvPicPr>
          <p:cNvPr id="6146" name="Picture 2" descr="7 lợi ích giao thông đô thị thông minh mang lại - Luci">
            <a:extLst>
              <a:ext uri="{FF2B5EF4-FFF2-40B4-BE49-F238E27FC236}">
                <a16:creationId xmlns:a16="http://schemas.microsoft.com/office/drawing/2014/main" id="{07761E01-24B0-E2A8-9D30-EC5E70C0C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765" y="2466402"/>
            <a:ext cx="3787274" cy="2131694"/>
          </a:xfrm>
          <a:prstGeom prst="rect">
            <a:avLst/>
          </a:prstGeom>
          <a:noFill/>
          <a:extLst>
            <a:ext uri="{909E8E84-426E-40DD-AFC4-6F175D3DCCD1}">
              <a14:hiddenFill xmlns:a14="http://schemas.microsoft.com/office/drawing/2010/main">
                <a:solidFill>
                  <a:srgbClr val="FFFFFF"/>
                </a:solidFill>
              </a14:hiddenFill>
            </a:ext>
          </a:extLst>
        </p:spPr>
      </p:pic>
      <p:sp>
        <p:nvSpPr>
          <p:cNvPr id="15" name="Hộp Văn bản 14">
            <a:extLst>
              <a:ext uri="{FF2B5EF4-FFF2-40B4-BE49-F238E27FC236}">
                <a16:creationId xmlns:a16="http://schemas.microsoft.com/office/drawing/2014/main" id="{F03463D3-58CA-A344-D8EA-175C2BBCA470}"/>
              </a:ext>
            </a:extLst>
          </p:cNvPr>
          <p:cNvSpPr txBox="1"/>
          <p:nvPr/>
        </p:nvSpPr>
        <p:spPr>
          <a:xfrm>
            <a:off x="403860" y="2597184"/>
            <a:ext cx="4968240" cy="1723933"/>
          </a:xfrm>
          <a:prstGeom prst="rect">
            <a:avLst/>
          </a:prstGeom>
          <a:noFill/>
        </p:spPr>
        <p:txBody>
          <a:bodyPr wrap="square">
            <a:spAutoFit/>
          </a:bodyPr>
          <a:lstStyle/>
          <a:p>
            <a:pPr>
              <a:lnSpc>
                <a:spcPts val="2600"/>
              </a:lnSpc>
              <a:buNone/>
            </a:pPr>
            <a:r>
              <a:rPr lang="vi-VN" b="1" dirty="0">
                <a:latin typeface="Times New Roman" panose="02020603050405020304" pitchFamily="18" charset="0"/>
                <a:cs typeface="Times New Roman" panose="02020603050405020304" pitchFamily="18" charset="0"/>
              </a:rPr>
              <a:t>Bài toán</a:t>
            </a:r>
          </a:p>
          <a:p>
            <a:pPr>
              <a:lnSpc>
                <a:spcPts val="2600"/>
              </a:lnSpc>
            </a:pPr>
            <a:r>
              <a:rPr lang="vi-VN" dirty="0">
                <a:latin typeface="Times New Roman" panose="02020603050405020304" pitchFamily="18" charset="0"/>
                <a:cs typeface="Times New Roman" panose="02020603050405020304" pitchFamily="18" charset="0"/>
              </a:rPr>
              <a:t>Trong thành phố, người dân thường gặp tắc đường. Mục tiêu là:</a:t>
            </a:r>
            <a:br>
              <a:rPr lang="vi-VN" dirty="0">
                <a:latin typeface="Times New Roman" panose="02020603050405020304" pitchFamily="18" charset="0"/>
                <a:cs typeface="Times New Roman" panose="02020603050405020304" pitchFamily="18" charset="0"/>
              </a:rPr>
            </a:br>
            <a:r>
              <a:rPr lang="vi-VN" dirty="0">
                <a:latin typeface="Times New Roman" panose="02020603050405020304" pitchFamily="18" charset="0"/>
                <a:cs typeface="Times New Roman" panose="02020603050405020304" pitchFamily="18" charset="0"/>
              </a:rPr>
              <a:t>Tìm lộ trình từ A đến B sao cho tránh tắc đường nhiều nhất, tiết kiệm thời gian.</a:t>
            </a:r>
          </a:p>
        </p:txBody>
      </p:sp>
      <p:sp>
        <p:nvSpPr>
          <p:cNvPr id="17" name="Hộp Văn bản 16">
            <a:extLst>
              <a:ext uri="{FF2B5EF4-FFF2-40B4-BE49-F238E27FC236}">
                <a16:creationId xmlns:a16="http://schemas.microsoft.com/office/drawing/2014/main" id="{DFD8F6A9-88F7-3813-92C0-5545AECEF60B}"/>
              </a:ext>
            </a:extLst>
          </p:cNvPr>
          <p:cNvSpPr txBox="1"/>
          <p:nvPr/>
        </p:nvSpPr>
        <p:spPr>
          <a:xfrm>
            <a:off x="403860" y="4706876"/>
            <a:ext cx="8336280" cy="1730217"/>
          </a:xfrm>
          <a:prstGeom prst="rect">
            <a:avLst/>
          </a:prstGeom>
          <a:noFill/>
        </p:spPr>
        <p:txBody>
          <a:bodyPr wrap="square">
            <a:spAutoFit/>
          </a:bodyPr>
          <a:lstStyle/>
          <a:p>
            <a:pPr>
              <a:lnSpc>
                <a:spcPts val="2600"/>
              </a:lnSpc>
              <a:buNone/>
            </a:pPr>
            <a:r>
              <a:rPr lang="vi-VN" b="1" dirty="0">
                <a:latin typeface="Times New Roman" panose="02020603050405020304" pitchFamily="18" charset="0"/>
                <a:cs typeface="Times New Roman" panose="02020603050405020304" pitchFamily="18" charset="0"/>
              </a:rPr>
              <a:t>Cách giải quyết: Phân tích dữ liệu giao thông</a:t>
            </a:r>
          </a:p>
          <a:p>
            <a:pPr>
              <a:lnSpc>
                <a:spcPts val="26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Thu thập dữ liệu: Từ GPS xe, </a:t>
            </a:r>
            <a:r>
              <a:rPr lang="vi-VN" dirty="0" err="1">
                <a:latin typeface="Times New Roman" panose="02020603050405020304" pitchFamily="18" charset="0"/>
                <a:cs typeface="Times New Roman" panose="02020603050405020304" pitchFamily="18" charset="0"/>
              </a:rPr>
              <a:t>camera</a:t>
            </a:r>
            <a:r>
              <a:rPr lang="vi-VN" dirty="0">
                <a:latin typeface="Times New Roman" panose="02020603050405020304" pitchFamily="18" charset="0"/>
                <a:cs typeface="Times New Roman" panose="02020603050405020304" pitchFamily="18" charset="0"/>
              </a:rPr>
              <a:t>, cảm biến, ứng dụng bản đồ, mạng xã hội,...</a:t>
            </a:r>
          </a:p>
          <a:p>
            <a:pPr>
              <a:lnSpc>
                <a:spcPts val="26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Xây dựng bản đồ thời gian thực: Mỗi tuyến đường là một cạnh, thời gian di chuyển là trọng số (càng tắc thì trọng số càng cao).</a:t>
            </a:r>
          </a:p>
          <a:p>
            <a:pPr>
              <a:lnSpc>
                <a:spcPts val="26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Thuật toán giúp tìm </a:t>
            </a:r>
            <a:r>
              <a:rPr lang="vi-VN" b="1" dirty="0">
                <a:latin typeface="Times New Roman" panose="02020603050405020304" pitchFamily="18" charset="0"/>
                <a:cs typeface="Times New Roman" panose="02020603050405020304" pitchFamily="18" charset="0"/>
              </a:rPr>
              <a:t>đường đi có tổng thời gian nhỏ nhất</a:t>
            </a:r>
            <a:endParaRPr lang="vi-VN" dirty="0">
              <a:latin typeface="Times New Roman" panose="02020603050405020304" pitchFamily="18" charset="0"/>
              <a:cs typeface="Times New Roman" panose="02020603050405020304" pitchFamily="18" charset="0"/>
            </a:endParaRPr>
          </a:p>
        </p:txBody>
      </p:sp>
      <p:pic>
        <p:nvPicPr>
          <p:cNvPr id="6148" name="Picture 4" descr="Tìm hiểu thuật toán Dijkstra và ứng dụng của nó trong lập trình | TECHIE.VN">
            <a:extLst>
              <a:ext uri="{FF2B5EF4-FFF2-40B4-BE49-F238E27FC236}">
                <a16:creationId xmlns:a16="http://schemas.microsoft.com/office/drawing/2014/main" id="{921B7D79-37F8-49CD-7F40-344DBD584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005" y="2275145"/>
            <a:ext cx="3936548" cy="2648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90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ipe(left)">
                                      <p:cBhvr>
                                        <p:cTn id="12" dur="500"/>
                                        <p:tgtEl>
                                          <p:spTgt spid="6146"/>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2" presetClass="entr" presetSubtype="8" fill="hold" nodeType="withEffect">
                                  <p:stCondLst>
                                    <p:cond delay="0"/>
                                  </p:stCondLst>
                                  <p:childTnLst>
                                    <p:set>
                                      <p:cBhvr>
                                        <p:cTn id="30" dur="1" fill="hold">
                                          <p:stCondLst>
                                            <p:cond delay="0"/>
                                          </p:stCondLst>
                                        </p:cTn>
                                        <p:tgtEl>
                                          <p:spTgt spid="6148"/>
                                        </p:tgtEl>
                                        <p:attrNameLst>
                                          <p:attrName>style.visibility</p:attrName>
                                        </p:attrNameLst>
                                      </p:cBhvr>
                                      <p:to>
                                        <p:strVal val="visible"/>
                                      </p:to>
                                    </p:set>
                                    <p:animEffect transition="in" filter="wipe(left)">
                                      <p:cBhvr>
                                        <p:cTn id="3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FBED5-16A3-5D27-A1A1-52085E70B9A2}"/>
            </a:ext>
          </a:extLst>
        </p:cNvPr>
        <p:cNvGrpSpPr/>
        <p:nvPr/>
      </p:nvGrpSpPr>
      <p:grpSpPr>
        <a:xfrm>
          <a:off x="0" y="0"/>
          <a:ext cx="0" cy="0"/>
          <a:chOff x="0" y="0"/>
          <a:chExt cx="0" cy="0"/>
        </a:xfrm>
      </p:grpSpPr>
      <p:grpSp>
        <p:nvGrpSpPr>
          <p:cNvPr id="7" name="Nhóm 6">
            <a:extLst>
              <a:ext uri="{FF2B5EF4-FFF2-40B4-BE49-F238E27FC236}">
                <a16:creationId xmlns:a16="http://schemas.microsoft.com/office/drawing/2014/main" id="{27D08670-CE26-5BD4-538E-9A08FA3AB376}"/>
              </a:ext>
            </a:extLst>
          </p:cNvPr>
          <p:cNvGrpSpPr/>
          <p:nvPr/>
        </p:nvGrpSpPr>
        <p:grpSpPr>
          <a:xfrm>
            <a:off x="152400" y="127694"/>
            <a:ext cx="8839200" cy="685800"/>
            <a:chOff x="152400" y="127694"/>
            <a:chExt cx="8839200" cy="685800"/>
          </a:xfrm>
        </p:grpSpPr>
        <p:grpSp>
          <p:nvGrpSpPr>
            <p:cNvPr id="8" name="Nhóm 7">
              <a:extLst>
                <a:ext uri="{FF2B5EF4-FFF2-40B4-BE49-F238E27FC236}">
                  <a16:creationId xmlns:a16="http://schemas.microsoft.com/office/drawing/2014/main" id="{EB39D614-A3E4-55DF-B491-503DDF933BCD}"/>
                </a:ext>
              </a:extLst>
            </p:cNvPr>
            <p:cNvGrpSpPr/>
            <p:nvPr/>
          </p:nvGrpSpPr>
          <p:grpSpPr>
            <a:xfrm>
              <a:off x="152400" y="139254"/>
              <a:ext cx="3734289" cy="645952"/>
              <a:chOff x="138740" y="216529"/>
              <a:chExt cx="4325885" cy="794446"/>
            </a:xfrm>
          </p:grpSpPr>
          <p:pic>
            <p:nvPicPr>
              <p:cNvPr id="12" name="Picture 2" descr="logo đại học bách khoa đà nẵng">
                <a:extLst>
                  <a:ext uri="{FF2B5EF4-FFF2-40B4-BE49-F238E27FC236}">
                    <a16:creationId xmlns:a16="http://schemas.microsoft.com/office/drawing/2014/main" id="{E983742C-2CD9-D1E2-ED9D-505251735D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13" name="Hộp Văn bản 12">
                <a:extLst>
                  <a:ext uri="{FF2B5EF4-FFF2-40B4-BE49-F238E27FC236}">
                    <a16:creationId xmlns:a16="http://schemas.microsoft.com/office/drawing/2014/main" id="{9DFDFE91-0278-0DAF-7A06-78C0AEF7CD63}"/>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14" name="Hộp Văn bản 13">
                <a:extLst>
                  <a:ext uri="{FF2B5EF4-FFF2-40B4-BE49-F238E27FC236}">
                    <a16:creationId xmlns:a16="http://schemas.microsoft.com/office/drawing/2014/main" id="{B25B2C0B-7A86-2849-6EAC-D7FFF748FC4F}"/>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9" name="Nhóm 8">
              <a:extLst>
                <a:ext uri="{FF2B5EF4-FFF2-40B4-BE49-F238E27FC236}">
                  <a16:creationId xmlns:a16="http://schemas.microsoft.com/office/drawing/2014/main" id="{CC981DBF-83EC-EF26-3C08-C0757194DF65}"/>
                </a:ext>
              </a:extLst>
            </p:cNvPr>
            <p:cNvGrpSpPr/>
            <p:nvPr/>
          </p:nvGrpSpPr>
          <p:grpSpPr>
            <a:xfrm>
              <a:off x="5763042" y="127694"/>
              <a:ext cx="3228558" cy="685800"/>
              <a:chOff x="8882569" y="-230650"/>
              <a:chExt cx="3228558" cy="685800"/>
            </a:xfrm>
          </p:grpSpPr>
          <p:pic>
            <p:nvPicPr>
              <p:cNvPr id="10" name="Hình ảnh 9">
                <a:extLst>
                  <a:ext uri="{FF2B5EF4-FFF2-40B4-BE49-F238E27FC236}">
                    <a16:creationId xmlns:a16="http://schemas.microsoft.com/office/drawing/2014/main" id="{61972409-D747-3397-13AE-1FB0AD833D89}"/>
                  </a:ext>
                </a:extLst>
              </p:cNvPr>
              <p:cNvPicPr>
                <a:picLocks noChangeAspect="1"/>
              </p:cNvPicPr>
              <p:nvPr/>
            </p:nvPicPr>
            <p:blipFill>
              <a:blip r:embed="rId3"/>
              <a:stretch>
                <a:fillRect/>
              </a:stretch>
            </p:blipFill>
            <p:spPr>
              <a:xfrm>
                <a:off x="11425327" y="-230650"/>
                <a:ext cx="685800" cy="685800"/>
              </a:xfrm>
              <a:prstGeom prst="rect">
                <a:avLst/>
              </a:prstGeom>
            </p:spPr>
          </p:pic>
          <p:sp>
            <p:nvSpPr>
              <p:cNvPr id="11" name="Hộp Văn bản 10">
                <a:extLst>
                  <a:ext uri="{FF2B5EF4-FFF2-40B4-BE49-F238E27FC236}">
                    <a16:creationId xmlns:a16="http://schemas.microsoft.com/office/drawing/2014/main" id="{DD2E32C8-4FC9-F039-527D-26B5CFCAB893}"/>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2" name="Hộp Văn bản 1">
            <a:extLst>
              <a:ext uri="{FF2B5EF4-FFF2-40B4-BE49-F238E27FC236}">
                <a16:creationId xmlns:a16="http://schemas.microsoft.com/office/drawing/2014/main" id="{9F5BF198-E73F-5B69-F1A1-0F12F946F527}"/>
              </a:ext>
            </a:extLst>
          </p:cNvPr>
          <p:cNvSpPr txBox="1"/>
          <p:nvPr/>
        </p:nvSpPr>
        <p:spPr>
          <a:xfrm>
            <a:off x="0" y="1219200"/>
            <a:ext cx="9044464"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Tóm lại: </a:t>
            </a:r>
            <a:r>
              <a:rPr lang="vi-VN" b="1" dirty="0">
                <a:latin typeface="Times New Roman" panose="02020603050405020304" pitchFamily="18" charset="0"/>
                <a:cs typeface="Times New Roman" panose="02020603050405020304" pitchFamily="18" charset="0"/>
              </a:rPr>
              <a:t>ỨNG DỤNG </a:t>
            </a:r>
            <a:r>
              <a:rPr lang="vi-VN" b="1">
                <a:latin typeface="Times New Roman" panose="02020603050405020304" pitchFamily="18" charset="0"/>
                <a:cs typeface="Times New Roman" panose="02020603050405020304" pitchFamily="18" charset="0"/>
              </a:rPr>
              <a:t>CỦA DIJKSTRA VÀ BÀI TOÁN TÌM ĐƯỜNG ĐI NGẮN NHẤT</a:t>
            </a:r>
            <a:endParaRPr lang="en-US" b="1" dirty="0">
              <a:latin typeface="Times New Roman" panose="02020603050405020304" pitchFamily="18" charset="0"/>
              <a:cs typeface="Times New Roman" panose="02020603050405020304" pitchFamily="18" charset="0"/>
            </a:endParaRPr>
          </a:p>
        </p:txBody>
      </p:sp>
      <p:graphicFrame>
        <p:nvGraphicFramePr>
          <p:cNvPr id="3" name="Bảng 2">
            <a:extLst>
              <a:ext uri="{FF2B5EF4-FFF2-40B4-BE49-F238E27FC236}">
                <a16:creationId xmlns:a16="http://schemas.microsoft.com/office/drawing/2014/main" id="{C82DD175-A29C-B42F-ED90-42ECAAA66FD6}"/>
              </a:ext>
            </a:extLst>
          </p:cNvPr>
          <p:cNvGraphicFramePr>
            <a:graphicFrameLocks noGrp="1"/>
          </p:cNvGraphicFramePr>
          <p:nvPr>
            <p:extLst>
              <p:ext uri="{D42A27DB-BD31-4B8C-83A1-F6EECF244321}">
                <p14:modId xmlns:p14="http://schemas.microsoft.com/office/powerpoint/2010/main" val="1975455408"/>
              </p:ext>
            </p:extLst>
          </p:nvPr>
        </p:nvGraphicFramePr>
        <p:xfrm>
          <a:off x="342900" y="2017794"/>
          <a:ext cx="8458200" cy="4446583"/>
        </p:xfrm>
        <a:graphic>
          <a:graphicData uri="http://schemas.openxmlformats.org/drawingml/2006/table">
            <a:tbl>
              <a:tblPr/>
              <a:tblGrid>
                <a:gridCol w="4229100">
                  <a:extLst>
                    <a:ext uri="{9D8B030D-6E8A-4147-A177-3AD203B41FA5}">
                      <a16:colId xmlns:a16="http://schemas.microsoft.com/office/drawing/2014/main" val="4038503879"/>
                    </a:ext>
                  </a:extLst>
                </a:gridCol>
                <a:gridCol w="4229100">
                  <a:extLst>
                    <a:ext uri="{9D8B030D-6E8A-4147-A177-3AD203B41FA5}">
                      <a16:colId xmlns:a16="http://schemas.microsoft.com/office/drawing/2014/main" val="3164393486"/>
                    </a:ext>
                  </a:extLst>
                </a:gridCol>
              </a:tblGrid>
              <a:tr h="674557">
                <a:tc>
                  <a:txBody>
                    <a:bodyPr/>
                    <a:lstStyle/>
                    <a:p>
                      <a:r>
                        <a:rPr lang="en-US" sz="1600" b="1" dirty="0" err="1">
                          <a:latin typeface="Times New Roman" panose="02020603050405020304" pitchFamily="18" charset="0"/>
                          <a:cs typeface="Times New Roman" panose="02020603050405020304" pitchFamily="18" charset="0"/>
                        </a:rPr>
                        <a:t>Hệ</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thống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định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vị</a:t>
                      </a:r>
                      <a:r>
                        <a:rPr lang="en-US" sz="1600" b="1" dirty="0">
                          <a:latin typeface="Times New Roman" panose="02020603050405020304" pitchFamily="18" charset="0"/>
                          <a:cs typeface="Times New Roman" panose="02020603050405020304" pitchFamily="18" charset="0"/>
                        </a:rPr>
                        <a:t> GPS</a:t>
                      </a:r>
                      <a:endParaRPr lang="en-US" sz="1600" dirty="0">
                        <a:latin typeface="Times New Roman" panose="02020603050405020304" pitchFamily="18" charset="0"/>
                        <a:cs typeface="Times New Roman" panose="02020603050405020304" pitchFamily="18" charset="0"/>
                      </a:endParaRPr>
                    </a:p>
                  </a:txBody>
                  <a:tcPr marL="67456" marR="67456" marT="33728" marB="33728" anchor="ctr">
                    <a:lnL>
                      <a:noFill/>
                    </a:lnL>
                    <a:lnR>
                      <a:noFill/>
                    </a:lnR>
                    <a:lnT>
                      <a:noFill/>
                    </a:lnT>
                    <a:lnB>
                      <a:noFill/>
                    </a:lnB>
                    <a:noFill/>
                  </a:tcPr>
                </a:tc>
                <a:tc>
                  <a:txBody>
                    <a:bodyPr/>
                    <a:lstStyle/>
                    <a:p>
                      <a:r>
                        <a:rPr lang="vi-VN" sz="1600" dirty="0">
                          <a:latin typeface="Times New Roman" panose="02020603050405020304" pitchFamily="18" charset="0"/>
                          <a:cs typeface="Times New Roman" panose="02020603050405020304" pitchFamily="18" charset="0"/>
                        </a:rPr>
                        <a:t>Tìm đường đi ngắn nhất từ vị trí A đến B (</a:t>
                      </a:r>
                      <a:r>
                        <a:rPr lang="vi-VN" sz="1600" dirty="0" err="1">
                          <a:latin typeface="Times New Roman" panose="02020603050405020304" pitchFamily="18" charset="0"/>
                          <a:cs typeface="Times New Roman" panose="02020603050405020304" pitchFamily="18" charset="0"/>
                        </a:rPr>
                        <a:t>Google</a:t>
                      </a:r>
                      <a:r>
                        <a:rPr lang="vi-VN" sz="1600" dirty="0">
                          <a:latin typeface="Times New Roman" panose="02020603050405020304" pitchFamily="18" charset="0"/>
                          <a:cs typeface="Times New Roman" panose="02020603050405020304" pitchFamily="18" charset="0"/>
                        </a:rPr>
                        <a:t> </a:t>
                      </a:r>
                      <a:r>
                        <a:rPr lang="vi-VN" sz="1600" dirty="0" err="1">
                          <a:latin typeface="Times New Roman" panose="02020603050405020304" pitchFamily="18" charset="0"/>
                          <a:cs typeface="Times New Roman" panose="02020603050405020304" pitchFamily="18" charset="0"/>
                        </a:rPr>
                        <a:t>Maps</a:t>
                      </a:r>
                      <a:r>
                        <a:rPr lang="vi-VN" sz="1600" dirty="0">
                          <a:latin typeface="Times New Roman" panose="02020603050405020304" pitchFamily="18" charset="0"/>
                          <a:cs typeface="Times New Roman" panose="02020603050405020304" pitchFamily="18" charset="0"/>
                        </a:rPr>
                        <a:t>, </a:t>
                      </a:r>
                      <a:r>
                        <a:rPr lang="vi-VN" sz="1600" dirty="0" err="1">
                          <a:latin typeface="Times New Roman" panose="02020603050405020304" pitchFamily="18" charset="0"/>
                          <a:cs typeface="Times New Roman" panose="02020603050405020304" pitchFamily="18" charset="0"/>
                        </a:rPr>
                        <a:t>Grab</a:t>
                      </a:r>
                      <a:r>
                        <a:rPr lang="vi-VN" sz="1600" dirty="0">
                          <a:latin typeface="Times New Roman" panose="02020603050405020304" pitchFamily="18" charset="0"/>
                          <a:cs typeface="Times New Roman" panose="02020603050405020304" pitchFamily="18" charset="0"/>
                        </a:rPr>
                        <a:t>, </a:t>
                      </a:r>
                      <a:r>
                        <a:rPr lang="vi-VN" sz="1600" dirty="0" err="1">
                          <a:latin typeface="Times New Roman" panose="02020603050405020304" pitchFamily="18" charset="0"/>
                          <a:cs typeface="Times New Roman" panose="02020603050405020304" pitchFamily="18" charset="0"/>
                        </a:rPr>
                        <a:t>v.v</a:t>
                      </a:r>
                      <a:r>
                        <a:rPr lang="vi-VN" sz="1600" dirty="0">
                          <a:latin typeface="Times New Roman" panose="02020603050405020304" pitchFamily="18" charset="0"/>
                          <a:cs typeface="Times New Roman" panose="02020603050405020304" pitchFamily="18" charset="0"/>
                        </a:rPr>
                        <a:t>.)</a:t>
                      </a:r>
                    </a:p>
                  </a:txBody>
                  <a:tcPr marL="67456" marR="67456" marT="33728" marB="33728" anchor="ctr">
                    <a:lnL>
                      <a:noFill/>
                    </a:lnL>
                    <a:lnR>
                      <a:noFill/>
                    </a:lnR>
                    <a:lnT>
                      <a:noFill/>
                    </a:lnT>
                    <a:lnB>
                      <a:noFill/>
                    </a:lnB>
                    <a:noFill/>
                  </a:tcPr>
                </a:tc>
                <a:extLst>
                  <a:ext uri="{0D108BD9-81ED-4DB2-BD59-A6C34878D82A}">
                    <a16:rowId xmlns:a16="http://schemas.microsoft.com/office/drawing/2014/main" val="2312230583"/>
                  </a:ext>
                </a:extLst>
              </a:tr>
              <a:tr h="876925">
                <a:tc>
                  <a:txBody>
                    <a:bodyPr/>
                    <a:lstStyle/>
                    <a:p>
                      <a:r>
                        <a:rPr lang="en-US" sz="1600" b="1" dirty="0" err="1">
                          <a:latin typeface="Times New Roman" panose="02020603050405020304" pitchFamily="18" charset="0"/>
                          <a:cs typeface="Times New Roman" panose="02020603050405020304" pitchFamily="18" charset="0"/>
                        </a:rPr>
                        <a:t>Mạng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máy</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tính</a:t>
                      </a:r>
                      <a:endParaRPr lang="en-US" sz="1600" dirty="0">
                        <a:latin typeface="Times New Roman" panose="02020603050405020304" pitchFamily="18" charset="0"/>
                        <a:cs typeface="Times New Roman" panose="02020603050405020304" pitchFamily="18" charset="0"/>
                      </a:endParaRPr>
                    </a:p>
                  </a:txBody>
                  <a:tcPr marL="67456" marR="67456" marT="33728" marB="33728" anchor="ctr">
                    <a:lnL>
                      <a:noFill/>
                    </a:lnL>
                    <a:lnR>
                      <a:noFill/>
                    </a:lnR>
                    <a:lnT>
                      <a:noFill/>
                    </a:lnT>
                    <a:lnB>
                      <a:noFill/>
                    </a:lnB>
                    <a:noFill/>
                  </a:tcPr>
                </a:tc>
                <a:tc>
                  <a:txBody>
                    <a:bodyPr/>
                    <a:lstStyle/>
                    <a:p>
                      <a:r>
                        <a:rPr lang="vi-VN" sz="1600">
                          <a:latin typeface="Times New Roman" panose="02020603050405020304" pitchFamily="18" charset="0"/>
                          <a:cs typeface="Times New Roman" panose="02020603050405020304" pitchFamily="18" charset="0"/>
                        </a:rPr>
                        <a:t>Tính toán định tuyến tối ưu trong mạng (giao thức OSPF – Open Shortest Path First)</a:t>
                      </a:r>
                    </a:p>
                  </a:txBody>
                  <a:tcPr marL="67456" marR="67456" marT="33728" marB="33728" anchor="ctr">
                    <a:lnL>
                      <a:noFill/>
                    </a:lnL>
                    <a:lnR>
                      <a:noFill/>
                    </a:lnR>
                    <a:lnT>
                      <a:noFill/>
                    </a:lnT>
                    <a:lnB>
                      <a:noFill/>
                    </a:lnB>
                    <a:noFill/>
                  </a:tcPr>
                </a:tc>
                <a:extLst>
                  <a:ext uri="{0D108BD9-81ED-4DB2-BD59-A6C34878D82A}">
                    <a16:rowId xmlns:a16="http://schemas.microsoft.com/office/drawing/2014/main" val="2724459254"/>
                  </a:ext>
                </a:extLst>
              </a:tr>
              <a:tr h="472190">
                <a:tc>
                  <a:txBody>
                    <a:bodyPr/>
                    <a:lstStyle/>
                    <a:p>
                      <a:r>
                        <a:rPr lang="en-US" sz="1600" b="1">
                          <a:latin typeface="Times New Roman" panose="02020603050405020304" pitchFamily="18" charset="0"/>
                          <a:cs typeface="Times New Roman" panose="02020603050405020304" pitchFamily="18" charset="0"/>
                        </a:rPr>
                        <a:t>Game phát triển nhân vật (AI)</a:t>
                      </a:r>
                      <a:endParaRPr lang="en-US" sz="1600">
                        <a:latin typeface="Times New Roman" panose="02020603050405020304" pitchFamily="18" charset="0"/>
                        <a:cs typeface="Times New Roman" panose="02020603050405020304" pitchFamily="18" charset="0"/>
                      </a:endParaRPr>
                    </a:p>
                  </a:txBody>
                  <a:tcPr marL="67456" marR="67456" marT="33728" marB="33728" anchor="ctr">
                    <a:lnL>
                      <a:noFill/>
                    </a:lnL>
                    <a:lnR>
                      <a:noFill/>
                    </a:lnR>
                    <a:lnT>
                      <a:noFill/>
                    </a:lnT>
                    <a:lnB>
                      <a:noFill/>
                    </a:lnB>
                    <a:noFill/>
                  </a:tcPr>
                </a:tc>
                <a:tc>
                  <a:txBody>
                    <a:bodyPr/>
                    <a:lstStyle/>
                    <a:p>
                      <a:r>
                        <a:rPr lang="vi-VN" sz="1600">
                          <a:latin typeface="Times New Roman" panose="02020603050405020304" pitchFamily="18" charset="0"/>
                          <a:cs typeface="Times New Roman" panose="02020603050405020304" pitchFamily="18" charset="0"/>
                        </a:rPr>
                        <a:t>Giúp nhân vật tìm đường đi nhanh nhất đến mục tiêu</a:t>
                      </a:r>
                    </a:p>
                  </a:txBody>
                  <a:tcPr marL="67456" marR="67456" marT="33728" marB="33728" anchor="ctr">
                    <a:lnL>
                      <a:noFill/>
                    </a:lnL>
                    <a:lnR>
                      <a:noFill/>
                    </a:lnR>
                    <a:lnT>
                      <a:noFill/>
                    </a:lnT>
                    <a:lnB>
                      <a:noFill/>
                    </a:lnB>
                    <a:noFill/>
                  </a:tcPr>
                </a:tc>
                <a:extLst>
                  <a:ext uri="{0D108BD9-81ED-4DB2-BD59-A6C34878D82A}">
                    <a16:rowId xmlns:a16="http://schemas.microsoft.com/office/drawing/2014/main" val="1845611943"/>
                  </a:ext>
                </a:extLst>
              </a:tr>
              <a:tr h="448860">
                <a:tc>
                  <a:txBody>
                    <a:bodyPr/>
                    <a:lstStyle/>
                    <a:p>
                      <a:r>
                        <a:rPr lang="en-US" sz="1600" b="1">
                          <a:latin typeface="Times New Roman" panose="02020603050405020304" pitchFamily="18" charset="0"/>
                          <a:cs typeface="Times New Roman" panose="02020603050405020304" pitchFamily="18" charset="0"/>
                        </a:rPr>
                        <a:t>Hệ thống giao hàng</a:t>
                      </a:r>
                      <a:endParaRPr lang="en-US" sz="1600">
                        <a:latin typeface="Times New Roman" panose="02020603050405020304" pitchFamily="18" charset="0"/>
                        <a:cs typeface="Times New Roman" panose="02020603050405020304" pitchFamily="18" charset="0"/>
                      </a:endParaRPr>
                    </a:p>
                  </a:txBody>
                  <a:tcPr marL="67456" marR="67456" marT="33728" marB="33728" anchor="ctr">
                    <a:lnL>
                      <a:noFill/>
                    </a:lnL>
                    <a:lnR>
                      <a:noFill/>
                    </a:lnR>
                    <a:lnT>
                      <a:noFill/>
                    </a:lnT>
                    <a:lnB>
                      <a:noFill/>
                    </a:lnB>
                    <a:noFill/>
                  </a:tcPr>
                </a:tc>
                <a:tc>
                  <a:txBody>
                    <a:bodyPr/>
                    <a:lstStyle/>
                    <a:p>
                      <a:r>
                        <a:rPr lang="vi-VN" sz="1600">
                          <a:latin typeface="Times New Roman" panose="02020603050405020304" pitchFamily="18" charset="0"/>
                          <a:cs typeface="Times New Roman" panose="02020603050405020304" pitchFamily="18" charset="0"/>
                        </a:rPr>
                        <a:t>Xác định lộ trình tối ưu giữa các điểm giao/nhận hàng</a:t>
                      </a:r>
                    </a:p>
                  </a:txBody>
                  <a:tcPr marL="67456" marR="67456" marT="33728" marB="33728" anchor="ctr">
                    <a:lnL>
                      <a:noFill/>
                    </a:lnL>
                    <a:lnR>
                      <a:noFill/>
                    </a:lnR>
                    <a:lnT>
                      <a:noFill/>
                    </a:lnT>
                    <a:lnB>
                      <a:noFill/>
                    </a:lnB>
                    <a:noFill/>
                  </a:tcPr>
                </a:tc>
                <a:extLst>
                  <a:ext uri="{0D108BD9-81ED-4DB2-BD59-A6C34878D82A}">
                    <a16:rowId xmlns:a16="http://schemas.microsoft.com/office/drawing/2014/main" val="401359401"/>
                  </a:ext>
                </a:extLst>
              </a:tr>
              <a:tr h="674557">
                <a:tc>
                  <a:txBody>
                    <a:bodyPr/>
                    <a:lstStyle/>
                    <a:p>
                      <a:r>
                        <a:rPr lang="en-US" sz="1600" b="1">
                          <a:latin typeface="Times New Roman" panose="02020603050405020304" pitchFamily="18" charset="0"/>
                          <a:cs typeface="Times New Roman" panose="02020603050405020304" pitchFamily="18" charset="0"/>
                        </a:rPr>
                        <a:t>Robot tự hành</a:t>
                      </a:r>
                      <a:endParaRPr lang="en-US" sz="1600">
                        <a:latin typeface="Times New Roman" panose="02020603050405020304" pitchFamily="18" charset="0"/>
                        <a:cs typeface="Times New Roman" panose="02020603050405020304" pitchFamily="18" charset="0"/>
                      </a:endParaRPr>
                    </a:p>
                  </a:txBody>
                  <a:tcPr marL="67456" marR="67456" marT="33728" marB="33728" anchor="ctr">
                    <a:lnL>
                      <a:noFill/>
                    </a:lnL>
                    <a:lnR>
                      <a:noFill/>
                    </a:lnR>
                    <a:lnT>
                      <a:noFill/>
                    </a:lnT>
                    <a:lnB>
                      <a:noFill/>
                    </a:lnB>
                    <a:noFill/>
                  </a:tcPr>
                </a:tc>
                <a:tc>
                  <a:txBody>
                    <a:bodyPr/>
                    <a:lstStyle/>
                    <a:p>
                      <a:r>
                        <a:rPr lang="vi-VN" sz="1600" dirty="0">
                          <a:latin typeface="Times New Roman" panose="02020603050405020304" pitchFamily="18" charset="0"/>
                          <a:cs typeface="Times New Roman" panose="02020603050405020304" pitchFamily="18" charset="0"/>
                        </a:rPr>
                        <a:t>Lập kế hoạch di chuyển tránh vật cản theo đường đi ngắn nhất</a:t>
                      </a:r>
                    </a:p>
                  </a:txBody>
                  <a:tcPr marL="67456" marR="67456" marT="33728" marB="33728" anchor="ctr">
                    <a:lnL>
                      <a:noFill/>
                    </a:lnL>
                    <a:lnR>
                      <a:noFill/>
                    </a:lnR>
                    <a:lnT>
                      <a:noFill/>
                    </a:lnT>
                    <a:lnB>
                      <a:noFill/>
                    </a:lnB>
                    <a:noFill/>
                  </a:tcPr>
                </a:tc>
                <a:extLst>
                  <a:ext uri="{0D108BD9-81ED-4DB2-BD59-A6C34878D82A}">
                    <a16:rowId xmlns:a16="http://schemas.microsoft.com/office/drawing/2014/main" val="3429698294"/>
                  </a:ext>
                </a:extLst>
              </a:tr>
              <a:tr h="472190">
                <a:tc>
                  <a:txBody>
                    <a:bodyPr/>
                    <a:lstStyle/>
                    <a:p>
                      <a:r>
                        <a:rPr lang="en-US" sz="1600" b="1">
                          <a:latin typeface="Times New Roman" panose="02020603050405020304" pitchFamily="18" charset="0"/>
                          <a:cs typeface="Times New Roman" panose="02020603050405020304" pitchFamily="18" charset="0"/>
                        </a:rPr>
                        <a:t>Phân tích mạng xã hội</a:t>
                      </a:r>
                      <a:endParaRPr lang="en-US" sz="1600">
                        <a:latin typeface="Times New Roman" panose="02020603050405020304" pitchFamily="18" charset="0"/>
                        <a:cs typeface="Times New Roman" panose="02020603050405020304" pitchFamily="18" charset="0"/>
                      </a:endParaRPr>
                    </a:p>
                  </a:txBody>
                  <a:tcPr marL="67456" marR="67456" marT="33728" marB="33728" anchor="ctr">
                    <a:lnL>
                      <a:noFill/>
                    </a:lnL>
                    <a:lnR>
                      <a:noFill/>
                    </a:lnR>
                    <a:lnT>
                      <a:noFill/>
                    </a:lnT>
                    <a:lnB>
                      <a:noFill/>
                    </a:lnB>
                    <a:noFill/>
                  </a:tcPr>
                </a:tc>
                <a:tc>
                  <a:txBody>
                    <a:bodyPr/>
                    <a:lstStyle/>
                    <a:p>
                      <a:r>
                        <a:rPr lang="vi-VN" sz="1600">
                          <a:latin typeface="Times New Roman" panose="02020603050405020304" pitchFamily="18" charset="0"/>
                          <a:cs typeface="Times New Roman" panose="02020603050405020304" pitchFamily="18" charset="0"/>
                        </a:rPr>
                        <a:t>Tìm đường liên kết ngắn nhất giữa hai người dùng</a:t>
                      </a:r>
                    </a:p>
                  </a:txBody>
                  <a:tcPr marL="67456" marR="67456" marT="33728" marB="33728" anchor="ctr">
                    <a:lnL>
                      <a:noFill/>
                    </a:lnL>
                    <a:lnR>
                      <a:noFill/>
                    </a:lnR>
                    <a:lnT>
                      <a:noFill/>
                    </a:lnT>
                    <a:lnB>
                      <a:noFill/>
                    </a:lnB>
                    <a:noFill/>
                  </a:tcPr>
                </a:tc>
                <a:extLst>
                  <a:ext uri="{0D108BD9-81ED-4DB2-BD59-A6C34878D82A}">
                    <a16:rowId xmlns:a16="http://schemas.microsoft.com/office/drawing/2014/main" val="2287106625"/>
                  </a:ext>
                </a:extLst>
              </a:tr>
              <a:tr h="472190">
                <a:tc>
                  <a:txBody>
                    <a:bodyPr/>
                    <a:lstStyle/>
                    <a:p>
                      <a:r>
                        <a:rPr lang="en-US" sz="1600" b="1">
                          <a:latin typeface="Times New Roman" panose="02020603050405020304" pitchFamily="18" charset="0"/>
                          <a:cs typeface="Times New Roman" panose="02020603050405020304" pitchFamily="18" charset="0"/>
                        </a:rPr>
                        <a:t>Giao thông đô thị thông minh</a:t>
                      </a:r>
                      <a:endParaRPr lang="en-US" sz="1600">
                        <a:latin typeface="Times New Roman" panose="02020603050405020304" pitchFamily="18" charset="0"/>
                        <a:cs typeface="Times New Roman" panose="02020603050405020304" pitchFamily="18" charset="0"/>
                      </a:endParaRPr>
                    </a:p>
                  </a:txBody>
                  <a:tcPr marL="67456" marR="67456" marT="33728" marB="33728" anchor="ctr">
                    <a:lnL>
                      <a:noFill/>
                    </a:lnL>
                    <a:lnR>
                      <a:noFill/>
                    </a:lnR>
                    <a:lnT>
                      <a:noFill/>
                    </a:lnT>
                    <a:lnB>
                      <a:noFill/>
                    </a:lnB>
                    <a:noFill/>
                  </a:tcPr>
                </a:tc>
                <a:tc>
                  <a:txBody>
                    <a:bodyPr/>
                    <a:lstStyle/>
                    <a:p>
                      <a:r>
                        <a:rPr lang="vi-VN" sz="1600" dirty="0">
                          <a:latin typeface="Times New Roman" panose="02020603050405020304" pitchFamily="18" charset="0"/>
                          <a:cs typeface="Times New Roman" panose="02020603050405020304" pitchFamily="18" charset="0"/>
                        </a:rPr>
                        <a:t>Phân tích dữ liệu để gợi ý lộ trình ít tắc đường nhất</a:t>
                      </a:r>
                    </a:p>
                  </a:txBody>
                  <a:tcPr marL="67456" marR="67456" marT="33728" marB="33728" anchor="ctr">
                    <a:lnL>
                      <a:noFill/>
                    </a:lnL>
                    <a:lnR>
                      <a:noFill/>
                    </a:lnR>
                    <a:lnT>
                      <a:noFill/>
                    </a:lnT>
                    <a:lnB>
                      <a:noFill/>
                    </a:lnB>
                    <a:noFill/>
                  </a:tcPr>
                </a:tc>
                <a:extLst>
                  <a:ext uri="{0D108BD9-81ED-4DB2-BD59-A6C34878D82A}">
                    <a16:rowId xmlns:a16="http://schemas.microsoft.com/office/drawing/2014/main" val="392539369"/>
                  </a:ext>
                </a:extLst>
              </a:tr>
            </a:tbl>
          </a:graphicData>
        </a:graphic>
      </p:graphicFrame>
    </p:spTree>
    <p:extLst>
      <p:ext uri="{BB962C8B-B14F-4D97-AF65-F5344CB8AC3E}">
        <p14:creationId xmlns:p14="http://schemas.microsoft.com/office/powerpoint/2010/main" val="339594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81634-D580-1CFB-AC1F-1C7199144AD6}"/>
            </a:ext>
          </a:extLst>
        </p:cNvPr>
        <p:cNvGrpSpPr/>
        <p:nvPr/>
      </p:nvGrpSpPr>
      <p:grpSpPr>
        <a:xfrm>
          <a:off x="0" y="0"/>
          <a:ext cx="0" cy="0"/>
          <a:chOff x="0" y="0"/>
          <a:chExt cx="0" cy="0"/>
        </a:xfrm>
      </p:grpSpPr>
      <p:grpSp>
        <p:nvGrpSpPr>
          <p:cNvPr id="7" name="Nhóm 6">
            <a:extLst>
              <a:ext uri="{FF2B5EF4-FFF2-40B4-BE49-F238E27FC236}">
                <a16:creationId xmlns:a16="http://schemas.microsoft.com/office/drawing/2014/main" id="{8C4A9FEA-FDB6-51D7-D62F-33180561963A}"/>
              </a:ext>
            </a:extLst>
          </p:cNvPr>
          <p:cNvGrpSpPr/>
          <p:nvPr/>
        </p:nvGrpSpPr>
        <p:grpSpPr>
          <a:xfrm>
            <a:off x="152400" y="127694"/>
            <a:ext cx="8839200" cy="685800"/>
            <a:chOff x="152400" y="127694"/>
            <a:chExt cx="8839200" cy="685800"/>
          </a:xfrm>
        </p:grpSpPr>
        <p:grpSp>
          <p:nvGrpSpPr>
            <p:cNvPr id="8" name="Nhóm 7">
              <a:extLst>
                <a:ext uri="{FF2B5EF4-FFF2-40B4-BE49-F238E27FC236}">
                  <a16:creationId xmlns:a16="http://schemas.microsoft.com/office/drawing/2014/main" id="{F42F2129-4B27-54D7-0810-8C66396F18C8}"/>
                </a:ext>
              </a:extLst>
            </p:cNvPr>
            <p:cNvGrpSpPr/>
            <p:nvPr/>
          </p:nvGrpSpPr>
          <p:grpSpPr>
            <a:xfrm>
              <a:off x="152400" y="139254"/>
              <a:ext cx="3734289" cy="645952"/>
              <a:chOff x="138740" y="216529"/>
              <a:chExt cx="4325885" cy="794446"/>
            </a:xfrm>
          </p:grpSpPr>
          <p:pic>
            <p:nvPicPr>
              <p:cNvPr id="12" name="Picture 2" descr="logo đại học bách khoa đà nẵng">
                <a:extLst>
                  <a:ext uri="{FF2B5EF4-FFF2-40B4-BE49-F238E27FC236}">
                    <a16:creationId xmlns:a16="http://schemas.microsoft.com/office/drawing/2014/main" id="{679AD50F-7129-4CDB-4E94-258D652740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13" name="Hộp Văn bản 12">
                <a:extLst>
                  <a:ext uri="{FF2B5EF4-FFF2-40B4-BE49-F238E27FC236}">
                    <a16:creationId xmlns:a16="http://schemas.microsoft.com/office/drawing/2014/main" id="{A272DC0A-1D6A-3932-44AE-F4AD68D4BAF7}"/>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14" name="Hộp Văn bản 13">
                <a:extLst>
                  <a:ext uri="{FF2B5EF4-FFF2-40B4-BE49-F238E27FC236}">
                    <a16:creationId xmlns:a16="http://schemas.microsoft.com/office/drawing/2014/main" id="{30591D95-1D4D-F619-2DCF-49CB90BE0BEB}"/>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9" name="Nhóm 8">
              <a:extLst>
                <a:ext uri="{FF2B5EF4-FFF2-40B4-BE49-F238E27FC236}">
                  <a16:creationId xmlns:a16="http://schemas.microsoft.com/office/drawing/2014/main" id="{4712D9C6-5B7F-A9D7-3646-3AD4108371D7}"/>
                </a:ext>
              </a:extLst>
            </p:cNvPr>
            <p:cNvGrpSpPr/>
            <p:nvPr/>
          </p:nvGrpSpPr>
          <p:grpSpPr>
            <a:xfrm>
              <a:off x="5763042" y="127694"/>
              <a:ext cx="3228558" cy="685800"/>
              <a:chOff x="8882569" y="-230650"/>
              <a:chExt cx="3228558" cy="685800"/>
            </a:xfrm>
          </p:grpSpPr>
          <p:pic>
            <p:nvPicPr>
              <p:cNvPr id="10" name="Hình ảnh 9">
                <a:extLst>
                  <a:ext uri="{FF2B5EF4-FFF2-40B4-BE49-F238E27FC236}">
                    <a16:creationId xmlns:a16="http://schemas.microsoft.com/office/drawing/2014/main" id="{C16E9074-5C18-F13F-C388-41DD8E556F20}"/>
                  </a:ext>
                </a:extLst>
              </p:cNvPr>
              <p:cNvPicPr>
                <a:picLocks noChangeAspect="1"/>
              </p:cNvPicPr>
              <p:nvPr/>
            </p:nvPicPr>
            <p:blipFill>
              <a:blip r:embed="rId3"/>
              <a:stretch>
                <a:fillRect/>
              </a:stretch>
            </p:blipFill>
            <p:spPr>
              <a:xfrm>
                <a:off x="11425327" y="-230650"/>
                <a:ext cx="685800" cy="685800"/>
              </a:xfrm>
              <a:prstGeom prst="rect">
                <a:avLst/>
              </a:prstGeom>
            </p:spPr>
          </p:pic>
          <p:sp>
            <p:nvSpPr>
              <p:cNvPr id="11" name="Hộp Văn bản 10">
                <a:extLst>
                  <a:ext uri="{FF2B5EF4-FFF2-40B4-BE49-F238E27FC236}">
                    <a16:creationId xmlns:a16="http://schemas.microsoft.com/office/drawing/2014/main" id="{76CD60DA-FEB1-9548-9B0B-A62FA6F856F4}"/>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2" name="Hộp Văn bản 1">
            <a:extLst>
              <a:ext uri="{FF2B5EF4-FFF2-40B4-BE49-F238E27FC236}">
                <a16:creationId xmlns:a16="http://schemas.microsoft.com/office/drawing/2014/main" id="{6826AB1F-05B5-B3D4-2690-54A3D6043979}"/>
              </a:ext>
            </a:extLst>
          </p:cNvPr>
          <p:cNvSpPr txBox="1"/>
          <p:nvPr/>
        </p:nvSpPr>
        <p:spPr>
          <a:xfrm>
            <a:off x="2238669" y="3048000"/>
            <a:ext cx="4666662" cy="923330"/>
          </a:xfrm>
          <a:prstGeom prst="rect">
            <a:avLst/>
          </a:prstGeom>
          <a:noFill/>
        </p:spPr>
        <p:txBody>
          <a:bodyPr wrap="none" rtlCol="0">
            <a:spAutoFit/>
          </a:bodyPr>
          <a:lstStyle/>
          <a:p>
            <a:r>
              <a:rPr lang="vi-VN" sz="5400" b="1" dirty="0">
                <a:latin typeface="Times New Roman" panose="02020603050405020304" pitchFamily="18" charset="0"/>
                <a:cs typeface="Times New Roman" panose="02020603050405020304" pitchFamily="18" charset="0"/>
              </a:rPr>
              <a:t>THANK YOU!</a:t>
            </a:r>
            <a:endParaRPr lang="en-US"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25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34" presetClass="emph" presetSubtype="0" fill="hold" grpId="1" nodeType="afterEffect">
                                  <p:stCondLst>
                                    <p:cond delay="0"/>
                                  </p:stCondLst>
                                  <p:iterate type="lt">
                                    <p:tmPct val="10000"/>
                                  </p:iterate>
                                  <p:childTnLst>
                                    <p:animMotion origin="layout" path="M 0 4.44444E-6 L 0 -0.22292 " pathEditMode="relative" rAng="0" ptsTypes="AA">
                                      <p:cBhvr>
                                        <p:cTn id="13" dur="250" accel="50000" decel="50000" autoRev="1" fill="hold">
                                          <p:stCondLst>
                                            <p:cond delay="0"/>
                                          </p:stCondLst>
                                        </p:cTn>
                                        <p:tgtEl>
                                          <p:spTgt spid="2"/>
                                        </p:tgtEl>
                                        <p:attrNameLst>
                                          <p:attrName>ppt_x</p:attrName>
                                          <p:attrName>ppt_y</p:attrName>
                                        </p:attrNameLst>
                                      </p:cBhvr>
                                      <p:rCtr x="0" y="-11157"/>
                                    </p:animMotion>
                                    <p:animRot by="1500000">
                                      <p:cBhvr>
                                        <p:cTn id="14" dur="125" fill="hold">
                                          <p:stCondLst>
                                            <p:cond delay="0"/>
                                          </p:stCondLst>
                                        </p:cTn>
                                        <p:tgtEl>
                                          <p:spTgt spid="2"/>
                                        </p:tgtEl>
                                        <p:attrNameLst>
                                          <p:attrName>r</p:attrName>
                                        </p:attrNameLst>
                                      </p:cBhvr>
                                    </p:animRot>
                                    <p:animRot by="-1500000">
                                      <p:cBhvr>
                                        <p:cTn id="15" dur="125" fill="hold">
                                          <p:stCondLst>
                                            <p:cond delay="125"/>
                                          </p:stCondLst>
                                        </p:cTn>
                                        <p:tgtEl>
                                          <p:spTgt spid="2"/>
                                        </p:tgtEl>
                                        <p:attrNameLst>
                                          <p:attrName>r</p:attrName>
                                        </p:attrNameLst>
                                      </p:cBhvr>
                                    </p:animRot>
                                    <p:animRot by="-1500000">
                                      <p:cBhvr>
                                        <p:cTn id="16" dur="125" fill="hold">
                                          <p:stCondLst>
                                            <p:cond delay="250"/>
                                          </p:stCondLst>
                                        </p:cTn>
                                        <p:tgtEl>
                                          <p:spTgt spid="2"/>
                                        </p:tgtEl>
                                        <p:attrNameLst>
                                          <p:attrName>r</p:attrName>
                                        </p:attrNameLst>
                                      </p:cBhvr>
                                    </p:animRot>
                                    <p:animRot by="1500000">
                                      <p:cBhvr>
                                        <p:cTn id="17"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25072" y="1371600"/>
            <a:ext cx="5594728" cy="609600"/>
          </a:xfrm>
        </p:spPr>
        <p:txBody>
          <a:bodyPr>
            <a:normAutofit fontScale="90000"/>
          </a:bodyPr>
          <a:lstStyle/>
          <a:p>
            <a:r>
              <a:rPr lang="vi-VN" sz="2400" b="1" dirty="0">
                <a:latin typeface="Times New Roman" panose="02020603050405020304" pitchFamily="18" charset="0"/>
                <a:cs typeface="Times New Roman" panose="02020603050405020304" pitchFamily="18" charset="0"/>
              </a:rPr>
              <a:t>TÌM HIỂU THUẬT TOÁN DIJKSTRA</a:t>
            </a:r>
            <a:endParaRPr lang="en-US" sz="2400" b="1" dirty="0">
              <a:latin typeface="Times New Roman" panose="02020603050405020304" pitchFamily="18" charset="0"/>
              <a:cs typeface="Times New Roman" panose="02020603050405020304" pitchFamily="18" charset="0"/>
            </a:endParaRPr>
          </a:p>
        </p:txBody>
      </p:sp>
      <p:grpSp>
        <p:nvGrpSpPr>
          <p:cNvPr id="2" name="Nhóm 1">
            <a:extLst>
              <a:ext uri="{FF2B5EF4-FFF2-40B4-BE49-F238E27FC236}">
                <a16:creationId xmlns:a16="http://schemas.microsoft.com/office/drawing/2014/main" id="{C29EB841-9BAD-9572-D72C-42E8DE292BE0}"/>
              </a:ext>
            </a:extLst>
          </p:cNvPr>
          <p:cNvGrpSpPr/>
          <p:nvPr/>
        </p:nvGrpSpPr>
        <p:grpSpPr>
          <a:xfrm>
            <a:off x="152400" y="127694"/>
            <a:ext cx="8839200" cy="685800"/>
            <a:chOff x="152400" y="127694"/>
            <a:chExt cx="8839200" cy="685800"/>
          </a:xfrm>
        </p:grpSpPr>
        <p:grpSp>
          <p:nvGrpSpPr>
            <p:cNvPr id="3" name="Nhóm 2">
              <a:extLst>
                <a:ext uri="{FF2B5EF4-FFF2-40B4-BE49-F238E27FC236}">
                  <a16:creationId xmlns:a16="http://schemas.microsoft.com/office/drawing/2014/main" id="{53579815-9694-25D3-A503-B8F48A77C50B}"/>
                </a:ext>
              </a:extLst>
            </p:cNvPr>
            <p:cNvGrpSpPr/>
            <p:nvPr/>
          </p:nvGrpSpPr>
          <p:grpSpPr>
            <a:xfrm>
              <a:off x="152400" y="139254"/>
              <a:ext cx="3734289" cy="645952"/>
              <a:chOff x="138740" y="216529"/>
              <a:chExt cx="4325885" cy="794446"/>
            </a:xfrm>
          </p:grpSpPr>
          <p:pic>
            <p:nvPicPr>
              <p:cNvPr id="7" name="Picture 2" descr="logo đại học bách khoa đà nẵng">
                <a:extLst>
                  <a:ext uri="{FF2B5EF4-FFF2-40B4-BE49-F238E27FC236}">
                    <a16:creationId xmlns:a16="http://schemas.microsoft.com/office/drawing/2014/main" id="{0015A6DE-FE53-8483-1B56-803F84A777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6B39E74B-2942-8A86-DEB4-BC0D50E623C4}"/>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9" name="Hộp Văn bản 8">
                <a:extLst>
                  <a:ext uri="{FF2B5EF4-FFF2-40B4-BE49-F238E27FC236}">
                    <a16:creationId xmlns:a16="http://schemas.microsoft.com/office/drawing/2014/main" id="{16E76685-6FD3-03C7-5F82-F2DD817B817D}"/>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4" name="Nhóm 3">
              <a:extLst>
                <a:ext uri="{FF2B5EF4-FFF2-40B4-BE49-F238E27FC236}">
                  <a16:creationId xmlns:a16="http://schemas.microsoft.com/office/drawing/2014/main" id="{B9A6795D-279B-7415-5B3E-24D3FEBB35EB}"/>
                </a:ext>
              </a:extLst>
            </p:cNvPr>
            <p:cNvGrpSpPr/>
            <p:nvPr/>
          </p:nvGrpSpPr>
          <p:grpSpPr>
            <a:xfrm>
              <a:off x="5763042" y="127694"/>
              <a:ext cx="3228558" cy="685800"/>
              <a:chOff x="8882569" y="-230650"/>
              <a:chExt cx="3228558" cy="685800"/>
            </a:xfrm>
          </p:grpSpPr>
          <p:pic>
            <p:nvPicPr>
              <p:cNvPr id="5" name="Hình ảnh 4">
                <a:extLst>
                  <a:ext uri="{FF2B5EF4-FFF2-40B4-BE49-F238E27FC236}">
                    <a16:creationId xmlns:a16="http://schemas.microsoft.com/office/drawing/2014/main" id="{A26F75E8-C26E-09CC-983E-70544087513B}"/>
                  </a:ext>
                </a:extLst>
              </p:cNvPr>
              <p:cNvPicPr>
                <a:picLocks noChangeAspect="1"/>
              </p:cNvPicPr>
              <p:nvPr/>
            </p:nvPicPr>
            <p:blipFill>
              <a:blip r:embed="rId3"/>
              <a:stretch>
                <a:fillRect/>
              </a:stretch>
            </p:blipFill>
            <p:spPr>
              <a:xfrm>
                <a:off x="11425327" y="-230650"/>
                <a:ext cx="685800" cy="685800"/>
              </a:xfrm>
              <a:prstGeom prst="rect">
                <a:avLst/>
              </a:prstGeom>
            </p:spPr>
          </p:pic>
          <p:sp>
            <p:nvSpPr>
              <p:cNvPr id="6" name="Hộp Văn bản 5">
                <a:extLst>
                  <a:ext uri="{FF2B5EF4-FFF2-40B4-BE49-F238E27FC236}">
                    <a16:creationId xmlns:a16="http://schemas.microsoft.com/office/drawing/2014/main" id="{2C13C4BF-5751-5047-2964-FB193C946BD7}"/>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10" name="Hộp Văn bản 9">
            <a:extLst>
              <a:ext uri="{FF2B5EF4-FFF2-40B4-BE49-F238E27FC236}">
                <a16:creationId xmlns:a16="http://schemas.microsoft.com/office/drawing/2014/main" id="{1A9238B4-90CA-5B34-AA42-6C5FD51A8FEF}"/>
              </a:ext>
            </a:extLst>
          </p:cNvPr>
          <p:cNvSpPr txBox="1"/>
          <p:nvPr/>
        </p:nvSpPr>
        <p:spPr>
          <a:xfrm>
            <a:off x="425072" y="2268394"/>
            <a:ext cx="8490328" cy="752385"/>
          </a:xfrm>
          <a:prstGeom prst="rect">
            <a:avLst/>
          </a:prstGeom>
          <a:noFill/>
        </p:spPr>
        <p:txBody>
          <a:bodyPr wrap="square" rtlCol="0">
            <a:spAutoFit/>
          </a:bodyPr>
          <a:lstStyle/>
          <a:p>
            <a:pPr>
              <a:lnSpc>
                <a:spcPts val="2700"/>
              </a:lnSpc>
            </a:pPr>
            <a:r>
              <a:rPr lang="vi-VN" dirty="0">
                <a:latin typeface="Times New Roman" panose="02020603050405020304" pitchFamily="18" charset="0"/>
                <a:cs typeface="Times New Roman" panose="02020603050405020304" pitchFamily="18" charset="0"/>
              </a:rPr>
              <a:t>Thuật toán </a:t>
            </a:r>
            <a:r>
              <a:rPr lang="vi-VN" dirty="0" err="1">
                <a:latin typeface="Times New Roman" panose="02020603050405020304" pitchFamily="18" charset="0"/>
                <a:cs typeface="Times New Roman" panose="02020603050405020304" pitchFamily="18" charset="0"/>
              </a:rPr>
              <a:t>Dijkstra</a:t>
            </a:r>
            <a:r>
              <a:rPr lang="vi-VN" dirty="0">
                <a:latin typeface="Times New Roman" panose="02020603050405020304" pitchFamily="18" charset="0"/>
                <a:cs typeface="Times New Roman" panose="02020603050405020304" pitchFamily="18" charset="0"/>
              </a:rPr>
              <a:t> là giải pháp đầu tiên hiệu quả cho bài toán tìm đường đi ngắn nhất từ một đỉnh đến tất cả các đỉnh còn lại trong đồ thị không có cạnh âm.</a:t>
            </a:r>
            <a:endParaRPr lang="en-US" dirty="0">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2303EC4E-B8DE-FA9A-9E0B-43546E8A0608}"/>
              </a:ext>
            </a:extLst>
          </p:cNvPr>
          <p:cNvSpPr txBox="1"/>
          <p:nvPr/>
        </p:nvSpPr>
        <p:spPr>
          <a:xfrm>
            <a:off x="425072" y="3316069"/>
            <a:ext cx="4908929" cy="646331"/>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Được phát minh năm 1956 bởi nhà khoa học </a:t>
            </a:r>
            <a:r>
              <a:rPr lang="en-US" dirty="0" err="1">
                <a:latin typeface="Times New Roman" panose="02020603050405020304" pitchFamily="18" charset="0"/>
                <a:cs typeface="Times New Roman" panose="02020603050405020304" pitchFamily="18" charset="0"/>
              </a:rPr>
              <a:t>Edsger</a:t>
            </a:r>
            <a:r>
              <a:rPr lang="en-US" dirty="0">
                <a:latin typeface="Times New Roman" panose="02020603050405020304" pitchFamily="18" charset="0"/>
                <a:cs typeface="Times New Roman" panose="02020603050405020304" pitchFamily="18" charset="0"/>
              </a:rPr>
              <a:t> W. Dijkstra</a:t>
            </a:r>
            <a:r>
              <a:rPr lang="vi-VN" dirty="0">
                <a:latin typeface="Times New Roman" panose="02020603050405020304" pitchFamily="18" charset="0"/>
                <a:cs typeface="Times New Roman" panose="02020603050405020304" pitchFamily="18" charset="0"/>
              </a:rPr>
              <a:t> người Hà Lan</a:t>
            </a:r>
            <a:endParaRPr lang="en-US" dirty="0">
              <a:latin typeface="Times New Roman" panose="02020603050405020304" pitchFamily="18" charset="0"/>
              <a:cs typeface="Times New Roman" panose="02020603050405020304" pitchFamily="18" charset="0"/>
            </a:endParaRPr>
          </a:p>
        </p:txBody>
      </p:sp>
      <p:sp>
        <p:nvSpPr>
          <p:cNvPr id="12" name="Hộp Văn bản 11">
            <a:extLst>
              <a:ext uri="{FF2B5EF4-FFF2-40B4-BE49-F238E27FC236}">
                <a16:creationId xmlns:a16="http://schemas.microsoft.com/office/drawing/2014/main" id="{7884A29F-E404-82A5-DCA6-C4C87132A054}"/>
              </a:ext>
            </a:extLst>
          </p:cNvPr>
          <p:cNvSpPr txBox="1"/>
          <p:nvPr/>
        </p:nvSpPr>
        <p:spPr>
          <a:xfrm>
            <a:off x="425072" y="4117717"/>
            <a:ext cx="4908928" cy="1444883"/>
          </a:xfrm>
          <a:prstGeom prst="rect">
            <a:avLst/>
          </a:prstGeom>
          <a:noFill/>
        </p:spPr>
        <p:txBody>
          <a:bodyPr wrap="square" rtlCol="0">
            <a:spAutoFit/>
          </a:bodyPr>
          <a:lstStyle/>
          <a:p>
            <a:pPr>
              <a:lnSpc>
                <a:spcPts val="2700"/>
              </a:lnSpc>
            </a:pPr>
            <a:r>
              <a:rPr lang="vi-VN" dirty="0">
                <a:latin typeface="Times New Roman" panose="02020603050405020304" pitchFamily="18" charset="0"/>
                <a:cs typeface="Times New Roman" panose="02020603050405020304" pitchFamily="18" charset="0"/>
              </a:rPr>
              <a:t>Năm 1956, khi làm việc tại </a:t>
            </a:r>
            <a:r>
              <a:rPr lang="vi-VN" dirty="0" err="1">
                <a:latin typeface="Times New Roman" panose="02020603050405020304" pitchFamily="18" charset="0"/>
                <a:cs typeface="Times New Roman" panose="02020603050405020304" pitchFamily="18" charset="0"/>
              </a:rPr>
              <a:t>Amsterdam</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Dijkstra</a:t>
            </a:r>
            <a:r>
              <a:rPr lang="vi-VN" dirty="0">
                <a:latin typeface="Times New Roman" panose="02020603050405020304" pitchFamily="18" charset="0"/>
                <a:cs typeface="Times New Roman" panose="02020603050405020304" pitchFamily="18" charset="0"/>
              </a:rPr>
              <a:t> đã nghĩ ra thuật toán này chỉ trong 20 phút khi đang mô phỏng đường đi ngắn nhất giữa hai thành phố tưởng tượng.</a:t>
            </a:r>
            <a:endParaRPr lang="en-US" dirty="0">
              <a:latin typeface="Times New Roman" panose="02020603050405020304" pitchFamily="18" charset="0"/>
              <a:cs typeface="Times New Roman" panose="02020603050405020304" pitchFamily="18" charset="0"/>
            </a:endParaRPr>
          </a:p>
        </p:txBody>
      </p:sp>
      <p:sp>
        <p:nvSpPr>
          <p:cNvPr id="14" name="Hộp Văn bản 13">
            <a:extLst>
              <a:ext uri="{FF2B5EF4-FFF2-40B4-BE49-F238E27FC236}">
                <a16:creationId xmlns:a16="http://schemas.microsoft.com/office/drawing/2014/main" id="{F4613078-54D8-FEDA-269E-8769307161D6}"/>
              </a:ext>
            </a:extLst>
          </p:cNvPr>
          <p:cNvSpPr txBox="1"/>
          <p:nvPr/>
        </p:nvSpPr>
        <p:spPr>
          <a:xfrm>
            <a:off x="425072" y="5643385"/>
            <a:ext cx="4908928" cy="752385"/>
          </a:xfrm>
          <a:prstGeom prst="rect">
            <a:avLst/>
          </a:prstGeom>
          <a:noFill/>
        </p:spPr>
        <p:txBody>
          <a:bodyPr wrap="square" rtlCol="0">
            <a:spAutoFit/>
          </a:bodyPr>
          <a:lstStyle/>
          <a:p>
            <a:pPr>
              <a:lnSpc>
                <a:spcPts val="2700"/>
              </a:lnSpc>
            </a:pPr>
            <a:r>
              <a:rPr lang="vi-VN" dirty="0">
                <a:latin typeface="Times New Roman" panose="02020603050405020304" pitchFamily="18" charset="0"/>
                <a:cs typeface="Times New Roman" panose="02020603050405020304" pitchFamily="18" charset="0"/>
              </a:rPr>
              <a:t>Thuật toán được công bố trong bài báo: </a:t>
            </a:r>
            <a:r>
              <a:rPr lang="en-US" dirty="0">
                <a:latin typeface="Times New Roman" panose="02020603050405020304" pitchFamily="18" charset="0"/>
                <a:cs typeface="Times New Roman" panose="02020603050405020304" pitchFamily="18" charset="0"/>
              </a:rPr>
              <a:t>A Note on Two Problems in </a:t>
            </a:r>
            <a:r>
              <a:rPr lang="en-US" dirty="0" err="1">
                <a:latin typeface="Times New Roman" panose="02020603050405020304" pitchFamily="18" charset="0"/>
                <a:cs typeface="Times New Roman" panose="02020603050405020304" pitchFamily="18" charset="0"/>
              </a:rPr>
              <a:t>Connexion</a:t>
            </a:r>
            <a:r>
              <a:rPr lang="en-US" dirty="0">
                <a:latin typeface="Times New Roman" panose="02020603050405020304" pitchFamily="18" charset="0"/>
                <a:cs typeface="Times New Roman" panose="02020603050405020304" pitchFamily="18" charset="0"/>
              </a:rPr>
              <a:t> with Graphs” (1959)</a:t>
            </a:r>
          </a:p>
        </p:txBody>
      </p:sp>
      <p:grpSp>
        <p:nvGrpSpPr>
          <p:cNvPr id="17" name="Nhóm 16">
            <a:extLst>
              <a:ext uri="{FF2B5EF4-FFF2-40B4-BE49-F238E27FC236}">
                <a16:creationId xmlns:a16="http://schemas.microsoft.com/office/drawing/2014/main" id="{90DDE805-CA74-B658-941C-AED748D1D94C}"/>
              </a:ext>
            </a:extLst>
          </p:cNvPr>
          <p:cNvGrpSpPr/>
          <p:nvPr/>
        </p:nvGrpSpPr>
        <p:grpSpPr>
          <a:xfrm>
            <a:off x="5999018" y="3104964"/>
            <a:ext cx="4572000" cy="3625342"/>
            <a:chOff x="5999018" y="3104964"/>
            <a:chExt cx="4572000" cy="3625342"/>
          </a:xfrm>
        </p:grpSpPr>
        <p:pic>
          <p:nvPicPr>
            <p:cNvPr id="1026" name="Picture 2">
              <a:extLst>
                <a:ext uri="{FF2B5EF4-FFF2-40B4-BE49-F238E27FC236}">
                  <a16:creationId xmlns:a16="http://schemas.microsoft.com/office/drawing/2014/main" id="{D7C901ED-395B-D3AA-F73C-76D1BE64B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451" y="3104964"/>
              <a:ext cx="2381250" cy="3171825"/>
            </a:xfrm>
            <a:prstGeom prst="rect">
              <a:avLst/>
            </a:prstGeom>
            <a:noFill/>
            <a:extLst>
              <a:ext uri="{909E8E84-426E-40DD-AFC4-6F175D3DCCD1}">
                <a14:hiddenFill xmlns:a14="http://schemas.microsoft.com/office/drawing/2010/main">
                  <a:solidFill>
                    <a:srgbClr val="FFFFFF"/>
                  </a:solidFill>
                </a14:hiddenFill>
              </a:ext>
            </a:extLst>
          </p:spPr>
        </p:pic>
        <p:sp>
          <p:nvSpPr>
            <p:cNvPr id="16" name="Hộp Văn bản 15">
              <a:extLst>
                <a:ext uri="{FF2B5EF4-FFF2-40B4-BE49-F238E27FC236}">
                  <a16:creationId xmlns:a16="http://schemas.microsoft.com/office/drawing/2014/main" id="{F8E77438-A8B2-AC27-4772-82BE4A2FC696}"/>
                </a:ext>
              </a:extLst>
            </p:cNvPr>
            <p:cNvSpPr txBox="1"/>
            <p:nvPr/>
          </p:nvSpPr>
          <p:spPr>
            <a:xfrm>
              <a:off x="5999018" y="6360974"/>
              <a:ext cx="4572000" cy="369332"/>
            </a:xfrm>
            <a:prstGeom prst="rect">
              <a:avLst/>
            </a:prstGeom>
            <a:noFill/>
          </p:spPr>
          <p:txBody>
            <a:bodyPr wrap="square">
              <a:spAutoFit/>
            </a:bodyPr>
            <a:lstStyle/>
            <a:p>
              <a:r>
                <a:rPr lang="en-US" b="1" i="0" dirty="0" err="1">
                  <a:effectLst/>
                  <a:latin typeface="Arial" panose="020B0604020202020204" pitchFamily="34" charset="0"/>
                </a:rPr>
                <a:t>Edsger</a:t>
              </a:r>
              <a:r>
                <a:rPr lang="en-US" b="1" i="0" dirty="0">
                  <a:effectLst/>
                  <a:latin typeface="Arial" panose="020B0604020202020204" pitchFamily="34" charset="0"/>
                </a:rPr>
                <a:t> Wybe Dijkstra</a:t>
              </a:r>
              <a:endParaRPr lang="en-US" dirty="0"/>
            </a:p>
          </p:txBody>
        </p:sp>
      </p:gr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Nhóm 1">
            <a:extLst>
              <a:ext uri="{FF2B5EF4-FFF2-40B4-BE49-F238E27FC236}">
                <a16:creationId xmlns:a16="http://schemas.microsoft.com/office/drawing/2014/main" id="{3856A29C-9C2D-9011-3E55-89C624692A8B}"/>
              </a:ext>
            </a:extLst>
          </p:cNvPr>
          <p:cNvGrpSpPr/>
          <p:nvPr/>
        </p:nvGrpSpPr>
        <p:grpSpPr>
          <a:xfrm>
            <a:off x="152400" y="127694"/>
            <a:ext cx="8839200" cy="685800"/>
            <a:chOff x="152400" y="127694"/>
            <a:chExt cx="8839200" cy="685800"/>
          </a:xfrm>
        </p:grpSpPr>
        <p:grpSp>
          <p:nvGrpSpPr>
            <p:cNvPr id="3" name="Nhóm 2">
              <a:extLst>
                <a:ext uri="{FF2B5EF4-FFF2-40B4-BE49-F238E27FC236}">
                  <a16:creationId xmlns:a16="http://schemas.microsoft.com/office/drawing/2014/main" id="{73201384-8E9D-4553-B267-844BC7EE240B}"/>
                </a:ext>
              </a:extLst>
            </p:cNvPr>
            <p:cNvGrpSpPr/>
            <p:nvPr/>
          </p:nvGrpSpPr>
          <p:grpSpPr>
            <a:xfrm>
              <a:off x="152400" y="139254"/>
              <a:ext cx="3734289" cy="645952"/>
              <a:chOff x="138740" y="216529"/>
              <a:chExt cx="4325885" cy="794446"/>
            </a:xfrm>
          </p:grpSpPr>
          <p:pic>
            <p:nvPicPr>
              <p:cNvPr id="8" name="Picture 2" descr="logo đại học bách khoa đà nẵng">
                <a:extLst>
                  <a:ext uri="{FF2B5EF4-FFF2-40B4-BE49-F238E27FC236}">
                    <a16:creationId xmlns:a16="http://schemas.microsoft.com/office/drawing/2014/main" id="{A0BD2966-93C1-3683-7859-C626D6A82D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9" name="Hộp Văn bản 8">
                <a:extLst>
                  <a:ext uri="{FF2B5EF4-FFF2-40B4-BE49-F238E27FC236}">
                    <a16:creationId xmlns:a16="http://schemas.microsoft.com/office/drawing/2014/main" id="{83154F6E-209C-C444-BCA7-70FA580F516C}"/>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10" name="Hộp Văn bản 9">
                <a:extLst>
                  <a:ext uri="{FF2B5EF4-FFF2-40B4-BE49-F238E27FC236}">
                    <a16:creationId xmlns:a16="http://schemas.microsoft.com/office/drawing/2014/main" id="{63AFA49F-0A5A-259A-21ED-ADC115A62B26}"/>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4" name="Nhóm 3">
              <a:extLst>
                <a:ext uri="{FF2B5EF4-FFF2-40B4-BE49-F238E27FC236}">
                  <a16:creationId xmlns:a16="http://schemas.microsoft.com/office/drawing/2014/main" id="{DBF46443-4FCF-F67A-DA97-392DC197063E}"/>
                </a:ext>
              </a:extLst>
            </p:cNvPr>
            <p:cNvGrpSpPr/>
            <p:nvPr/>
          </p:nvGrpSpPr>
          <p:grpSpPr>
            <a:xfrm>
              <a:off x="5763042" y="127694"/>
              <a:ext cx="3228558" cy="685800"/>
              <a:chOff x="8882569" y="-230650"/>
              <a:chExt cx="3228558" cy="685800"/>
            </a:xfrm>
          </p:grpSpPr>
          <p:pic>
            <p:nvPicPr>
              <p:cNvPr id="5" name="Hình ảnh 4">
                <a:extLst>
                  <a:ext uri="{FF2B5EF4-FFF2-40B4-BE49-F238E27FC236}">
                    <a16:creationId xmlns:a16="http://schemas.microsoft.com/office/drawing/2014/main" id="{207D6BAE-AF9D-1238-1438-CE275F47FCB9}"/>
                  </a:ext>
                </a:extLst>
              </p:cNvPr>
              <p:cNvPicPr>
                <a:picLocks noChangeAspect="1"/>
              </p:cNvPicPr>
              <p:nvPr/>
            </p:nvPicPr>
            <p:blipFill>
              <a:blip r:embed="rId3"/>
              <a:stretch>
                <a:fillRect/>
              </a:stretch>
            </p:blipFill>
            <p:spPr>
              <a:xfrm>
                <a:off x="11425327" y="-230650"/>
                <a:ext cx="685800" cy="685800"/>
              </a:xfrm>
              <a:prstGeom prst="rect">
                <a:avLst/>
              </a:prstGeom>
            </p:spPr>
          </p:pic>
          <p:sp>
            <p:nvSpPr>
              <p:cNvPr id="7" name="Hộp Văn bản 6">
                <a:extLst>
                  <a:ext uri="{FF2B5EF4-FFF2-40B4-BE49-F238E27FC236}">
                    <a16:creationId xmlns:a16="http://schemas.microsoft.com/office/drawing/2014/main" id="{71BF03F2-1C04-29CC-34DB-14BBB3A9C535}"/>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12" name="Hộp Văn bản 11">
            <a:extLst>
              <a:ext uri="{FF2B5EF4-FFF2-40B4-BE49-F238E27FC236}">
                <a16:creationId xmlns:a16="http://schemas.microsoft.com/office/drawing/2014/main" id="{88B6F90E-D5E0-215B-68D9-ECE26BB834D7}"/>
              </a:ext>
            </a:extLst>
          </p:cNvPr>
          <p:cNvSpPr txBox="1"/>
          <p:nvPr/>
        </p:nvSpPr>
        <p:spPr>
          <a:xfrm>
            <a:off x="692961" y="2341880"/>
            <a:ext cx="7810500" cy="1444883"/>
          </a:xfrm>
          <a:prstGeom prst="rect">
            <a:avLst/>
          </a:prstGeom>
          <a:noFill/>
        </p:spPr>
        <p:txBody>
          <a:bodyPr wrap="square" rtlCol="0">
            <a:spAutoFit/>
          </a:bodyPr>
          <a:lstStyle/>
          <a:p>
            <a:pPr>
              <a:lnSpc>
                <a:spcPts val="2700"/>
              </a:lnSpc>
            </a:pPr>
            <a:r>
              <a:rPr lang="vi-VN" dirty="0">
                <a:latin typeface="Times New Roman" panose="02020603050405020304" pitchFamily="18" charset="0"/>
                <a:cs typeface="Times New Roman" panose="02020603050405020304" pitchFamily="18" charset="0"/>
              </a:rPr>
              <a:t>Thuật toán </a:t>
            </a:r>
            <a:r>
              <a:rPr lang="vi-VN" dirty="0" err="1">
                <a:latin typeface="Times New Roman" panose="02020603050405020304" pitchFamily="18" charset="0"/>
                <a:cs typeface="Times New Roman" panose="02020603050405020304" pitchFamily="18" charset="0"/>
              </a:rPr>
              <a:t>Dijkstra</a:t>
            </a:r>
            <a:r>
              <a:rPr lang="vi-VN" dirty="0">
                <a:latin typeface="Times New Roman" panose="02020603050405020304" pitchFamily="18" charset="0"/>
                <a:cs typeface="Times New Roman" panose="02020603050405020304" pitchFamily="18" charset="0"/>
              </a:rPr>
              <a:t> hoạt động theo nguyên lý </a:t>
            </a:r>
            <a:r>
              <a:rPr lang="vi-VN" b="1" dirty="0">
                <a:latin typeface="Times New Roman" panose="02020603050405020304" pitchFamily="18" charset="0"/>
                <a:cs typeface="Times New Roman" panose="02020603050405020304" pitchFamily="18" charset="0"/>
              </a:rPr>
              <a:t>tham lam (</a:t>
            </a:r>
            <a:r>
              <a:rPr lang="vi-VN" b="1" dirty="0" err="1">
                <a:latin typeface="Times New Roman" panose="02020603050405020304" pitchFamily="18" charset="0"/>
                <a:cs typeface="Times New Roman" panose="02020603050405020304" pitchFamily="18" charset="0"/>
              </a:rPr>
              <a:t>greedy</a:t>
            </a:r>
            <a:r>
              <a:rPr lang="vi-VN" b="1"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a:t>
            </a:r>
            <a:br>
              <a:rPr lang="vi-VN" dirty="0">
                <a:latin typeface="Times New Roman" panose="02020603050405020304" pitchFamily="18" charset="0"/>
                <a:cs typeface="Times New Roman" panose="02020603050405020304" pitchFamily="18" charset="0"/>
              </a:rPr>
            </a:br>
            <a:r>
              <a:rPr lang="vi-VN" dirty="0">
                <a:latin typeface="Times New Roman" panose="02020603050405020304" pitchFamily="18" charset="0"/>
                <a:cs typeface="Times New Roman" panose="02020603050405020304" pitchFamily="18" charset="0"/>
              </a:rPr>
              <a:t>Ở mỗi bước, nó chọn đỉnh có khoảng cách ngắn nhất (chưa được xử lý) từ đỉnh xuất phát, sau đó cập nhật khoảng cách đến các đỉnh kề nếu tìm được đường đi ngắn hơn.</a:t>
            </a:r>
            <a:endParaRPr lang="en-US" dirty="0">
              <a:latin typeface="Times New Roman" panose="02020603050405020304" pitchFamily="18" charset="0"/>
              <a:cs typeface="Times New Roman" panose="02020603050405020304" pitchFamily="18" charset="0"/>
            </a:endParaRPr>
          </a:p>
        </p:txBody>
      </p:sp>
      <p:sp>
        <p:nvSpPr>
          <p:cNvPr id="13" name="Hộp Văn bản 12">
            <a:extLst>
              <a:ext uri="{FF2B5EF4-FFF2-40B4-BE49-F238E27FC236}">
                <a16:creationId xmlns:a16="http://schemas.microsoft.com/office/drawing/2014/main" id="{1AA6A28D-A0FB-7A9B-1D13-A78B941BADEB}"/>
              </a:ext>
            </a:extLst>
          </p:cNvPr>
          <p:cNvSpPr txBox="1"/>
          <p:nvPr/>
        </p:nvSpPr>
        <p:spPr>
          <a:xfrm>
            <a:off x="447552" y="1550313"/>
            <a:ext cx="3591048" cy="430887"/>
          </a:xfrm>
          <a:prstGeom prst="rect">
            <a:avLst/>
          </a:prstGeom>
          <a:noFill/>
        </p:spPr>
        <p:txBody>
          <a:bodyPr wrap="none" rtlCol="0">
            <a:spAutoFit/>
          </a:bodyPr>
          <a:lstStyle/>
          <a:p>
            <a:r>
              <a:rPr lang="vi-VN" sz="2200" b="1" dirty="0">
                <a:latin typeface="Times New Roman" panose="02020603050405020304" pitchFamily="18" charset="0"/>
                <a:cs typeface="Times New Roman" panose="02020603050405020304" pitchFamily="18" charset="0"/>
              </a:rPr>
              <a:t>NGUYÊN LÍ HOẠT ĐỘNG</a:t>
            </a:r>
            <a:endParaRPr lang="en-US" sz="2200" b="1" dirty="0">
              <a:latin typeface="Times New Roman" panose="02020603050405020304" pitchFamily="18" charset="0"/>
              <a:cs typeface="Times New Roman" panose="02020603050405020304" pitchFamily="18" charset="0"/>
            </a:endParaRPr>
          </a:p>
        </p:txBody>
      </p:sp>
      <p:sp>
        <p:nvSpPr>
          <p:cNvPr id="14" name="Hộp Văn bản 13">
            <a:extLst>
              <a:ext uri="{FF2B5EF4-FFF2-40B4-BE49-F238E27FC236}">
                <a16:creationId xmlns:a16="http://schemas.microsoft.com/office/drawing/2014/main" id="{E67B9B4A-ED5D-BD29-8CF8-8C7C866224F3}"/>
              </a:ext>
            </a:extLst>
          </p:cNvPr>
          <p:cNvSpPr txBox="1"/>
          <p:nvPr/>
        </p:nvSpPr>
        <p:spPr>
          <a:xfrm>
            <a:off x="708201" y="2339220"/>
            <a:ext cx="6660798" cy="4247317"/>
          </a:xfrm>
          <a:prstGeom prst="rect">
            <a:avLst/>
          </a:prstGeom>
          <a:noFill/>
        </p:spPr>
        <p:txBody>
          <a:bodyPr wrap="none" rtlCol="0">
            <a:spAutoFit/>
          </a:bodyPr>
          <a:lstStyle/>
          <a:p>
            <a:r>
              <a:rPr lang="vi-VN" dirty="0">
                <a:latin typeface="Times New Roman" panose="02020603050405020304" pitchFamily="18" charset="0"/>
                <a:cs typeface="Times New Roman" panose="02020603050405020304" pitchFamily="18" charset="0"/>
              </a:rPr>
              <a:t>1. Khởi tạo:</a:t>
            </a:r>
          </a:p>
          <a:p>
            <a:r>
              <a:rPr lang="vi-VN" dirty="0">
                <a:latin typeface="Times New Roman" panose="02020603050405020304" pitchFamily="18" charset="0"/>
                <a:cs typeface="Times New Roman" panose="02020603050405020304" pitchFamily="18" charset="0"/>
              </a:rPr>
              <a:t>    - Đặt khoảng cách từ đỉnh xuất phát đến chính nó là 0.</a:t>
            </a:r>
          </a:p>
          <a:p>
            <a:r>
              <a:rPr lang="vi-VN" dirty="0">
                <a:latin typeface="Times New Roman" panose="02020603050405020304" pitchFamily="18" charset="0"/>
                <a:cs typeface="Times New Roman" panose="02020603050405020304" pitchFamily="18" charset="0"/>
              </a:rPr>
              <a:t>    - Đặt khoảng cách đến tất cả các đỉnh khác là vô cùng (∞).</a:t>
            </a:r>
          </a:p>
          <a:p>
            <a:r>
              <a:rPr lang="vi-VN" dirty="0">
                <a:latin typeface="Times New Roman" panose="02020603050405020304" pitchFamily="18" charset="0"/>
                <a:cs typeface="Times New Roman" panose="02020603050405020304" pitchFamily="18" charset="0"/>
              </a:rPr>
              <a:t>    - Tạo một tập chưa xử lý các đỉnh.</a:t>
            </a:r>
          </a:p>
          <a:p>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2. Lặp lại cho đến khi tất cả các đỉnh đã được xử lý:</a:t>
            </a:r>
          </a:p>
          <a:p>
            <a:r>
              <a:rPr lang="vi-VN" dirty="0">
                <a:latin typeface="Times New Roman" panose="02020603050405020304" pitchFamily="18" charset="0"/>
                <a:cs typeface="Times New Roman" panose="02020603050405020304" pitchFamily="18" charset="0"/>
              </a:rPr>
              <a:t>    - Chọn đỉnh u trong tập chưa xử lý có khoảng cách nhỏ nhất.</a:t>
            </a:r>
          </a:p>
          <a:p>
            <a:r>
              <a:rPr lang="vi-VN" dirty="0">
                <a:latin typeface="Times New Roman" panose="02020603050405020304" pitchFamily="18" charset="0"/>
                <a:cs typeface="Times New Roman" panose="02020603050405020304" pitchFamily="18" charset="0"/>
              </a:rPr>
              <a:t>    - Đánh dấu u là đã xử lý (loại khỏi tập).</a:t>
            </a:r>
          </a:p>
          <a:p>
            <a:r>
              <a:rPr lang="vi-VN" dirty="0">
                <a:latin typeface="Times New Roman" panose="02020603050405020304" pitchFamily="18" charset="0"/>
                <a:cs typeface="Times New Roman" panose="02020603050405020304" pitchFamily="18" charset="0"/>
              </a:rPr>
              <a:t>    - Với mỗi đỉnh kề v của u:</a:t>
            </a:r>
          </a:p>
          <a:p>
            <a:r>
              <a:rPr lang="vi-VN" dirty="0">
                <a:latin typeface="Times New Roman" panose="02020603050405020304" pitchFamily="18" charset="0"/>
                <a:cs typeface="Times New Roman" panose="02020603050405020304" pitchFamily="18" charset="0"/>
              </a:rPr>
              <a:t>        - Nếu khoảng cách đến v qua u ngắn hơn khoảng cách hiện tại:</a:t>
            </a:r>
          </a:p>
          <a:p>
            <a:r>
              <a:rPr lang="vi-VN" dirty="0">
                <a:latin typeface="Times New Roman" panose="02020603050405020304" pitchFamily="18" charset="0"/>
                <a:cs typeface="Times New Roman" panose="02020603050405020304" pitchFamily="18" charset="0"/>
              </a:rPr>
              <a:t>            → Cập nhật khoảng cách của v.</a:t>
            </a:r>
          </a:p>
          <a:p>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3. Kết thúc:</a:t>
            </a:r>
          </a:p>
          <a:p>
            <a:r>
              <a:rPr lang="vi-VN" dirty="0">
                <a:latin typeface="Times New Roman" panose="02020603050405020304" pitchFamily="18" charset="0"/>
                <a:cs typeface="Times New Roman" panose="02020603050405020304" pitchFamily="18" charset="0"/>
              </a:rPr>
              <a:t>    - Khoảng cách từ đỉnh xuất phát đến mỗi đỉnh là tối ưu (ngắn nhất).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Nhóm 3">
            <a:extLst>
              <a:ext uri="{FF2B5EF4-FFF2-40B4-BE49-F238E27FC236}">
                <a16:creationId xmlns:a16="http://schemas.microsoft.com/office/drawing/2014/main" id="{A888C3DE-320C-E7F5-801A-F63E792DAAD0}"/>
              </a:ext>
            </a:extLst>
          </p:cNvPr>
          <p:cNvGrpSpPr/>
          <p:nvPr/>
        </p:nvGrpSpPr>
        <p:grpSpPr>
          <a:xfrm>
            <a:off x="152400" y="127694"/>
            <a:ext cx="8839200" cy="685800"/>
            <a:chOff x="152400" y="127694"/>
            <a:chExt cx="8839200" cy="685800"/>
          </a:xfrm>
        </p:grpSpPr>
        <p:grpSp>
          <p:nvGrpSpPr>
            <p:cNvPr id="5" name="Nhóm 4">
              <a:extLst>
                <a:ext uri="{FF2B5EF4-FFF2-40B4-BE49-F238E27FC236}">
                  <a16:creationId xmlns:a16="http://schemas.microsoft.com/office/drawing/2014/main" id="{222A1471-14F1-49C4-3A44-DBB23654C30E}"/>
                </a:ext>
              </a:extLst>
            </p:cNvPr>
            <p:cNvGrpSpPr/>
            <p:nvPr/>
          </p:nvGrpSpPr>
          <p:grpSpPr>
            <a:xfrm>
              <a:off x="152400" y="139254"/>
              <a:ext cx="3734289" cy="645952"/>
              <a:chOff x="138740" y="216529"/>
              <a:chExt cx="4325885" cy="794446"/>
            </a:xfrm>
          </p:grpSpPr>
          <p:pic>
            <p:nvPicPr>
              <p:cNvPr id="10" name="Picture 2" descr="logo đại học bách khoa đà nẵng">
                <a:extLst>
                  <a:ext uri="{FF2B5EF4-FFF2-40B4-BE49-F238E27FC236}">
                    <a16:creationId xmlns:a16="http://schemas.microsoft.com/office/drawing/2014/main" id="{B95DD57C-5B43-806A-AA7E-9DA4B47AAD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D21642DB-9863-6BCE-43E6-0DF3E40893AE}"/>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12" name="Hộp Văn bản 11">
                <a:extLst>
                  <a:ext uri="{FF2B5EF4-FFF2-40B4-BE49-F238E27FC236}">
                    <a16:creationId xmlns:a16="http://schemas.microsoft.com/office/drawing/2014/main" id="{A4D5EB9B-52FA-B7D5-4346-6DD50964B92B}"/>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6" name="Nhóm 5">
              <a:extLst>
                <a:ext uri="{FF2B5EF4-FFF2-40B4-BE49-F238E27FC236}">
                  <a16:creationId xmlns:a16="http://schemas.microsoft.com/office/drawing/2014/main" id="{2DACDCA6-CF5C-9A43-97C5-2300D2DBB59C}"/>
                </a:ext>
              </a:extLst>
            </p:cNvPr>
            <p:cNvGrpSpPr/>
            <p:nvPr/>
          </p:nvGrpSpPr>
          <p:grpSpPr>
            <a:xfrm>
              <a:off x="5763042" y="127694"/>
              <a:ext cx="3228558" cy="685800"/>
              <a:chOff x="8882569" y="-230650"/>
              <a:chExt cx="3228558" cy="685800"/>
            </a:xfrm>
          </p:grpSpPr>
          <p:pic>
            <p:nvPicPr>
              <p:cNvPr id="7" name="Hình ảnh 6">
                <a:extLst>
                  <a:ext uri="{FF2B5EF4-FFF2-40B4-BE49-F238E27FC236}">
                    <a16:creationId xmlns:a16="http://schemas.microsoft.com/office/drawing/2014/main" id="{079FF794-6FC0-5E16-B0C4-71DAAB6DD575}"/>
                  </a:ext>
                </a:extLst>
              </p:cNvPr>
              <p:cNvPicPr>
                <a:picLocks noChangeAspect="1"/>
              </p:cNvPicPr>
              <p:nvPr/>
            </p:nvPicPr>
            <p:blipFill>
              <a:blip r:embed="rId3"/>
              <a:stretch>
                <a:fillRect/>
              </a:stretch>
            </p:blipFill>
            <p:spPr>
              <a:xfrm>
                <a:off x="11425327" y="-230650"/>
                <a:ext cx="685800" cy="685800"/>
              </a:xfrm>
              <a:prstGeom prst="rect">
                <a:avLst/>
              </a:prstGeom>
            </p:spPr>
          </p:pic>
          <p:sp>
            <p:nvSpPr>
              <p:cNvPr id="8" name="Hộp Văn bản 7">
                <a:extLst>
                  <a:ext uri="{FF2B5EF4-FFF2-40B4-BE49-F238E27FC236}">
                    <a16:creationId xmlns:a16="http://schemas.microsoft.com/office/drawing/2014/main" id="{98CFC478-517D-FB19-780F-9241BF3125EF}"/>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13" name="Title 12">
            <a:extLst>
              <a:ext uri="{FF2B5EF4-FFF2-40B4-BE49-F238E27FC236}">
                <a16:creationId xmlns:a16="http://schemas.microsoft.com/office/drawing/2014/main" id="{C3603902-14D6-6210-16FB-206933BA7188}"/>
              </a:ext>
            </a:extLst>
          </p:cNvPr>
          <p:cNvSpPr>
            <a:spLocks noGrp="1"/>
          </p:cNvSpPr>
          <p:nvPr>
            <p:ph type="title"/>
          </p:nvPr>
        </p:nvSpPr>
        <p:spPr>
          <a:xfrm>
            <a:off x="425072" y="1371600"/>
            <a:ext cx="6585328" cy="609600"/>
          </a:xfrm>
        </p:spPr>
        <p:txBody>
          <a:bodyPr>
            <a:normAutofit/>
          </a:bodyPr>
          <a:lstStyle/>
          <a:p>
            <a:r>
              <a:rPr lang="vi-VN" sz="2400" b="1" dirty="0">
                <a:latin typeface="Times New Roman" panose="02020603050405020304" pitchFamily="18" charset="0"/>
                <a:cs typeface="Times New Roman" panose="02020603050405020304" pitchFamily="18" charset="0"/>
              </a:rPr>
              <a:t>BÀI TOÁN TÌM ĐƯỜNG ĐI NGẮN NHẤT</a:t>
            </a:r>
            <a:endParaRPr lang="en-US" sz="2400" b="1" dirty="0">
              <a:latin typeface="Times New Roman" panose="02020603050405020304" pitchFamily="18" charset="0"/>
              <a:cs typeface="Times New Roman" panose="02020603050405020304" pitchFamily="18" charset="0"/>
            </a:endParaRPr>
          </a:p>
        </p:txBody>
      </p:sp>
      <p:sp>
        <p:nvSpPr>
          <p:cNvPr id="14" name="Hộp Văn bản 13">
            <a:extLst>
              <a:ext uri="{FF2B5EF4-FFF2-40B4-BE49-F238E27FC236}">
                <a16:creationId xmlns:a16="http://schemas.microsoft.com/office/drawing/2014/main" id="{67F102E8-4B8F-0299-C89F-C4EE52727D00}"/>
              </a:ext>
            </a:extLst>
          </p:cNvPr>
          <p:cNvSpPr txBox="1"/>
          <p:nvPr/>
        </p:nvSpPr>
        <p:spPr>
          <a:xfrm>
            <a:off x="685800" y="2362200"/>
            <a:ext cx="7848600" cy="729943"/>
          </a:xfrm>
          <a:prstGeom prst="rect">
            <a:avLst/>
          </a:prstGeom>
          <a:noFill/>
        </p:spPr>
        <p:txBody>
          <a:bodyPr wrap="square" rtlCol="0">
            <a:spAutoFit/>
          </a:bodyPr>
          <a:lstStyle/>
          <a:p>
            <a:pPr>
              <a:lnSpc>
                <a:spcPts val="2600"/>
              </a:lnSpc>
            </a:pPr>
            <a:r>
              <a:rPr lang="vi-VN" dirty="0">
                <a:latin typeface="Times New Roman" panose="02020603050405020304" pitchFamily="18" charset="0"/>
                <a:cs typeface="Times New Roman" panose="02020603050405020304" pitchFamily="18" charset="0"/>
              </a:rPr>
              <a:t>Cho một đồ thị có trọng số gồm các đỉnh và các cạnh (không có trọng số âm).</a:t>
            </a:r>
            <a:br>
              <a:rPr lang="vi-VN" dirty="0">
                <a:latin typeface="Times New Roman" panose="02020603050405020304" pitchFamily="18" charset="0"/>
                <a:cs typeface="Times New Roman" panose="02020603050405020304" pitchFamily="18" charset="0"/>
              </a:rPr>
            </a:br>
            <a:r>
              <a:rPr lang="vi-VN" dirty="0">
                <a:latin typeface="Times New Roman" panose="02020603050405020304" pitchFamily="18" charset="0"/>
                <a:cs typeface="Times New Roman" panose="02020603050405020304" pitchFamily="18" charset="0"/>
              </a:rPr>
              <a:t>Hãy tìm đường đi ngắn nhất từ một đỉnh xuất phát đến các đỉnh còn lại trong đồ thị.</a:t>
            </a:r>
            <a:endParaRPr lang="en-US" dirty="0">
              <a:latin typeface="Times New Roman" panose="02020603050405020304" pitchFamily="18" charset="0"/>
              <a:cs typeface="Times New Roman" panose="02020603050405020304" pitchFamily="18" charset="0"/>
            </a:endParaRPr>
          </a:p>
        </p:txBody>
      </p:sp>
      <p:pic>
        <p:nvPicPr>
          <p:cNvPr id="22" name="Hình ảnh 21">
            <a:extLst>
              <a:ext uri="{FF2B5EF4-FFF2-40B4-BE49-F238E27FC236}">
                <a16:creationId xmlns:a16="http://schemas.microsoft.com/office/drawing/2014/main" id="{89F94D52-B611-9430-DB57-F925E097C0BB}"/>
              </a:ext>
            </a:extLst>
          </p:cNvPr>
          <p:cNvPicPr>
            <a:picLocks noChangeAspect="1"/>
          </p:cNvPicPr>
          <p:nvPr/>
        </p:nvPicPr>
        <p:blipFill>
          <a:blip r:embed="rId4"/>
          <a:stretch>
            <a:fillRect/>
          </a:stretch>
        </p:blipFill>
        <p:spPr>
          <a:xfrm>
            <a:off x="762000" y="3505200"/>
            <a:ext cx="3805801" cy="1864708"/>
          </a:xfrm>
          <a:prstGeom prst="rect">
            <a:avLst/>
          </a:prstGeom>
        </p:spPr>
      </p:pic>
      <p:sp>
        <p:nvSpPr>
          <p:cNvPr id="23" name="Hộp Văn bản 22">
            <a:extLst>
              <a:ext uri="{FF2B5EF4-FFF2-40B4-BE49-F238E27FC236}">
                <a16:creationId xmlns:a16="http://schemas.microsoft.com/office/drawing/2014/main" id="{8DA868F0-12EA-82D1-1748-95B6B41821F8}"/>
              </a:ext>
            </a:extLst>
          </p:cNvPr>
          <p:cNvSpPr txBox="1"/>
          <p:nvPr/>
        </p:nvSpPr>
        <p:spPr>
          <a:xfrm>
            <a:off x="685800" y="5791200"/>
            <a:ext cx="4025461" cy="369332"/>
          </a:xfrm>
          <a:prstGeom prst="rect">
            <a:avLst/>
          </a:prstGeom>
          <a:noFill/>
        </p:spPr>
        <p:txBody>
          <a:bodyPr wrap="none" rtlCol="0">
            <a:spAutoFit/>
          </a:bodyPr>
          <a:lstStyle/>
          <a:p>
            <a:r>
              <a:rPr lang="vi-VN" dirty="0">
                <a:latin typeface="Times New Roman" panose="02020603050405020304" pitchFamily="18" charset="0"/>
                <a:cs typeface="Times New Roman" panose="02020603050405020304" pitchFamily="18" charset="0"/>
              </a:rPr>
              <a:t>Đường đi ngắn nhất từ đỉnh A đến đỉnh I:</a:t>
            </a:r>
            <a:endParaRPr lang="en-US" dirty="0">
              <a:latin typeface="Times New Roman" panose="02020603050405020304" pitchFamily="18" charset="0"/>
              <a:cs typeface="Times New Roman" panose="02020603050405020304" pitchFamily="18" charset="0"/>
            </a:endParaRPr>
          </a:p>
        </p:txBody>
      </p:sp>
      <p:sp>
        <p:nvSpPr>
          <p:cNvPr id="24" name="Hộp Văn bản 23">
            <a:extLst>
              <a:ext uri="{FF2B5EF4-FFF2-40B4-BE49-F238E27FC236}">
                <a16:creationId xmlns:a16="http://schemas.microsoft.com/office/drawing/2014/main" id="{724F315A-6312-6EFF-BA05-0B3CFDE01DE7}"/>
              </a:ext>
            </a:extLst>
          </p:cNvPr>
          <p:cNvSpPr txBox="1"/>
          <p:nvPr/>
        </p:nvSpPr>
        <p:spPr>
          <a:xfrm>
            <a:off x="4567801" y="5791200"/>
            <a:ext cx="2307106" cy="369332"/>
          </a:xfrm>
          <a:prstGeom prst="rect">
            <a:avLst/>
          </a:prstGeom>
          <a:noFill/>
        </p:spPr>
        <p:txBody>
          <a:bodyPr wrap="none" rtlCol="0">
            <a:spAutoFit/>
          </a:bodyPr>
          <a:lstStyle/>
          <a:p>
            <a:r>
              <a:rPr lang="vi-VN" b="0" i="0" dirty="0">
                <a:effectLst/>
                <a:latin typeface="Times New Roman" panose="02020603050405020304" pitchFamily="18" charset="0"/>
                <a:cs typeface="Times New Roman" panose="02020603050405020304" pitchFamily="18" charset="0"/>
              </a:rPr>
              <a:t>A –&gt; B –&gt; C –&gt; E –&gt; </a:t>
            </a:r>
            <a:r>
              <a:rPr lang="en-US" b="0" i="0" dirty="0">
                <a:effectLst/>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sp>
        <p:nvSpPr>
          <p:cNvPr id="25" name="Hộp Văn bản 24">
            <a:extLst>
              <a:ext uri="{FF2B5EF4-FFF2-40B4-BE49-F238E27FC236}">
                <a16:creationId xmlns:a16="http://schemas.microsoft.com/office/drawing/2014/main" id="{C26D8092-41C8-285F-0564-F01FF57E1C36}"/>
              </a:ext>
            </a:extLst>
          </p:cNvPr>
          <p:cNvSpPr txBox="1"/>
          <p:nvPr/>
        </p:nvSpPr>
        <p:spPr>
          <a:xfrm>
            <a:off x="7175288" y="5791200"/>
            <a:ext cx="1159292" cy="369332"/>
          </a:xfrm>
          <a:prstGeom prst="rect">
            <a:avLst/>
          </a:prstGeom>
          <a:noFill/>
        </p:spPr>
        <p:txBody>
          <a:bodyPr wrap="none" rtlCol="0">
            <a:spAutoFit/>
          </a:bodyPr>
          <a:lstStyle/>
          <a:p>
            <a:r>
              <a:rPr lang="vi-VN" dirty="0">
                <a:latin typeface="Times New Roman" panose="02020603050405020304" pitchFamily="18" charset="0"/>
                <a:cs typeface="Times New Roman" panose="02020603050405020304" pitchFamily="18" charset="0"/>
              </a:rPr>
              <a:t>Độ dài: 12</a:t>
            </a:r>
            <a:endParaRPr lang="en-US" dirty="0">
              <a:latin typeface="Times New Roman" panose="02020603050405020304" pitchFamily="18" charset="0"/>
              <a:cs typeface="Times New Roman" panose="02020603050405020304" pitchFamily="18" charset="0"/>
            </a:endParaRPr>
          </a:p>
        </p:txBody>
      </p:sp>
      <p:grpSp>
        <p:nvGrpSpPr>
          <p:cNvPr id="40" name="Nhóm 39">
            <a:extLst>
              <a:ext uri="{FF2B5EF4-FFF2-40B4-BE49-F238E27FC236}">
                <a16:creationId xmlns:a16="http://schemas.microsoft.com/office/drawing/2014/main" id="{FFE25AE8-3D65-C2F8-BFC9-7A0682019BB4}"/>
              </a:ext>
            </a:extLst>
          </p:cNvPr>
          <p:cNvGrpSpPr/>
          <p:nvPr/>
        </p:nvGrpSpPr>
        <p:grpSpPr>
          <a:xfrm>
            <a:off x="987286" y="3759471"/>
            <a:ext cx="3402360" cy="682200"/>
            <a:chOff x="5181390" y="3733530"/>
            <a:chExt cx="3402360" cy="682200"/>
          </a:xfrm>
        </p:grpSpPr>
        <mc:AlternateContent xmlns:mc="http://schemas.openxmlformats.org/markup-compatibility/2006" xmlns:p14="http://schemas.microsoft.com/office/powerpoint/2010/main">
          <mc:Choice Requires="p14">
            <p:contentPart p14:bwMode="auto" r:id="rId5">
              <p14:nvContentPartPr>
                <p14:cNvPr id="33" name="Viết tay 32">
                  <a:extLst>
                    <a:ext uri="{FF2B5EF4-FFF2-40B4-BE49-F238E27FC236}">
                      <a16:creationId xmlns:a16="http://schemas.microsoft.com/office/drawing/2014/main" id="{59737313-21D3-50A0-682F-E0BE41CC5673}"/>
                    </a:ext>
                  </a:extLst>
                </p14:cNvPr>
                <p14:cNvContentPartPr/>
                <p14:nvPr/>
              </p14:nvContentPartPr>
              <p14:xfrm>
                <a:off x="5181390" y="3733530"/>
                <a:ext cx="739440" cy="667440"/>
              </p14:xfrm>
            </p:contentPart>
          </mc:Choice>
          <mc:Fallback xmlns="">
            <p:pic>
              <p:nvPicPr>
                <p:cNvPr id="33" name="Viết tay 32">
                  <a:extLst>
                    <a:ext uri="{FF2B5EF4-FFF2-40B4-BE49-F238E27FC236}">
                      <a16:creationId xmlns:a16="http://schemas.microsoft.com/office/drawing/2014/main" id="{59737313-21D3-50A0-682F-E0BE41CC5673}"/>
                    </a:ext>
                  </a:extLst>
                </p:cNvPr>
                <p:cNvPicPr/>
                <p:nvPr/>
              </p:nvPicPr>
              <p:blipFill>
                <a:blip r:embed="rId6"/>
                <a:stretch>
                  <a:fillRect/>
                </a:stretch>
              </p:blipFill>
              <p:spPr>
                <a:xfrm>
                  <a:off x="5175270" y="3727410"/>
                  <a:ext cx="75168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Viết tay 34">
                  <a:extLst>
                    <a:ext uri="{FF2B5EF4-FFF2-40B4-BE49-F238E27FC236}">
                      <a16:creationId xmlns:a16="http://schemas.microsoft.com/office/drawing/2014/main" id="{A3B8C088-EAF9-834D-E8E7-F06A49891222}"/>
                    </a:ext>
                  </a:extLst>
                </p14:cNvPr>
                <p14:cNvContentPartPr/>
                <p14:nvPr/>
              </p14:nvContentPartPr>
              <p14:xfrm>
                <a:off x="5935590" y="3745050"/>
                <a:ext cx="945360" cy="667080"/>
              </p14:xfrm>
            </p:contentPart>
          </mc:Choice>
          <mc:Fallback xmlns="">
            <p:pic>
              <p:nvPicPr>
                <p:cNvPr id="35" name="Viết tay 34">
                  <a:extLst>
                    <a:ext uri="{FF2B5EF4-FFF2-40B4-BE49-F238E27FC236}">
                      <a16:creationId xmlns:a16="http://schemas.microsoft.com/office/drawing/2014/main" id="{A3B8C088-EAF9-834D-E8E7-F06A49891222}"/>
                    </a:ext>
                  </a:extLst>
                </p:cNvPr>
                <p:cNvPicPr/>
                <p:nvPr/>
              </p:nvPicPr>
              <p:blipFill>
                <a:blip r:embed="rId8"/>
                <a:stretch>
                  <a:fillRect/>
                </a:stretch>
              </p:blipFill>
              <p:spPr>
                <a:xfrm>
                  <a:off x="5929470" y="3738930"/>
                  <a:ext cx="957600" cy="67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Viết tay 36">
                  <a:extLst>
                    <a:ext uri="{FF2B5EF4-FFF2-40B4-BE49-F238E27FC236}">
                      <a16:creationId xmlns:a16="http://schemas.microsoft.com/office/drawing/2014/main" id="{679EE458-2A48-0E47-5EC8-30B246FCA2C3}"/>
                    </a:ext>
                  </a:extLst>
                </p14:cNvPr>
                <p14:cNvContentPartPr/>
                <p14:nvPr/>
              </p14:nvContentPartPr>
              <p14:xfrm>
                <a:off x="6888510" y="3741090"/>
                <a:ext cx="952560" cy="674640"/>
              </p14:xfrm>
            </p:contentPart>
          </mc:Choice>
          <mc:Fallback xmlns="">
            <p:pic>
              <p:nvPicPr>
                <p:cNvPr id="37" name="Viết tay 36">
                  <a:extLst>
                    <a:ext uri="{FF2B5EF4-FFF2-40B4-BE49-F238E27FC236}">
                      <a16:creationId xmlns:a16="http://schemas.microsoft.com/office/drawing/2014/main" id="{679EE458-2A48-0E47-5EC8-30B246FCA2C3}"/>
                    </a:ext>
                  </a:extLst>
                </p:cNvPr>
                <p:cNvPicPr/>
                <p:nvPr/>
              </p:nvPicPr>
              <p:blipFill>
                <a:blip r:embed="rId10"/>
                <a:stretch>
                  <a:fillRect/>
                </a:stretch>
              </p:blipFill>
              <p:spPr>
                <a:xfrm>
                  <a:off x="6882030" y="3734970"/>
                  <a:ext cx="9648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Viết tay 38">
                  <a:extLst>
                    <a:ext uri="{FF2B5EF4-FFF2-40B4-BE49-F238E27FC236}">
                      <a16:creationId xmlns:a16="http://schemas.microsoft.com/office/drawing/2014/main" id="{057B5D59-F726-46EB-9F57-02B790DBF87B}"/>
                    </a:ext>
                  </a:extLst>
                </p14:cNvPr>
                <p14:cNvContentPartPr/>
                <p14:nvPr/>
              </p14:nvContentPartPr>
              <p14:xfrm>
                <a:off x="7851870" y="3737490"/>
                <a:ext cx="731880" cy="655560"/>
              </p14:xfrm>
            </p:contentPart>
          </mc:Choice>
          <mc:Fallback xmlns="">
            <p:pic>
              <p:nvPicPr>
                <p:cNvPr id="39" name="Viết tay 38">
                  <a:extLst>
                    <a:ext uri="{FF2B5EF4-FFF2-40B4-BE49-F238E27FC236}">
                      <a16:creationId xmlns:a16="http://schemas.microsoft.com/office/drawing/2014/main" id="{057B5D59-F726-46EB-9F57-02B790DBF87B}"/>
                    </a:ext>
                  </a:extLst>
                </p:cNvPr>
                <p:cNvPicPr/>
                <p:nvPr/>
              </p:nvPicPr>
              <p:blipFill>
                <a:blip r:embed="rId12"/>
                <a:stretch>
                  <a:fillRect/>
                </a:stretch>
              </p:blipFill>
              <p:spPr>
                <a:xfrm>
                  <a:off x="7845750" y="3731370"/>
                  <a:ext cx="744120" cy="667800"/>
                </a:xfrm>
                <a:prstGeom prst="rect">
                  <a:avLst/>
                </a:prstGeom>
              </p:spPr>
            </p:pic>
          </mc:Fallback>
        </mc:AlternateContent>
      </p:grpSp>
      <p:sp>
        <p:nvSpPr>
          <p:cNvPr id="41" name="Hộp Văn bản 40">
            <a:extLst>
              <a:ext uri="{FF2B5EF4-FFF2-40B4-BE49-F238E27FC236}">
                <a16:creationId xmlns:a16="http://schemas.microsoft.com/office/drawing/2014/main" id="{9FBAD6E8-1D12-AF24-06FE-FF7A08A2A036}"/>
              </a:ext>
            </a:extLst>
          </p:cNvPr>
          <p:cNvSpPr txBox="1"/>
          <p:nvPr/>
        </p:nvSpPr>
        <p:spPr>
          <a:xfrm>
            <a:off x="5033626" y="3585105"/>
            <a:ext cx="1088760" cy="646331"/>
          </a:xfrm>
          <a:prstGeom prst="rect">
            <a:avLst/>
          </a:prstGeom>
          <a:noFill/>
        </p:spPr>
        <p:txBody>
          <a:bodyPr wrap="none" rtlCol="0">
            <a:spAutoFit/>
          </a:bodyPr>
          <a:lstStyle/>
          <a:p>
            <a:r>
              <a:rPr lang="vi-VN" dirty="0">
                <a:latin typeface="Times New Roman" panose="02020603050405020304" pitchFamily="18" charset="0"/>
                <a:cs typeface="Times New Roman" panose="02020603050405020304" pitchFamily="18" charset="0"/>
              </a:rPr>
              <a:t>Điều kiện</a:t>
            </a:r>
          </a:p>
          <a:p>
            <a:endParaRPr lang="en-US" dirty="0">
              <a:latin typeface="Times New Roman" panose="02020603050405020304" pitchFamily="18" charset="0"/>
              <a:cs typeface="Times New Roman" panose="02020603050405020304" pitchFamily="18" charset="0"/>
            </a:endParaRPr>
          </a:p>
        </p:txBody>
      </p:sp>
      <p:sp>
        <p:nvSpPr>
          <p:cNvPr id="48" name="Rectangle 7">
            <a:extLst>
              <a:ext uri="{FF2B5EF4-FFF2-40B4-BE49-F238E27FC236}">
                <a16:creationId xmlns:a16="http://schemas.microsoft.com/office/drawing/2014/main" id="{93FF5107-846B-24C0-EBFB-061BEC113A69}"/>
              </a:ext>
            </a:extLst>
          </p:cNvPr>
          <p:cNvSpPr>
            <a:spLocks noChangeArrowheads="1"/>
          </p:cNvSpPr>
          <p:nvPr/>
        </p:nvSpPr>
        <p:spPr bwMode="auto">
          <a:xfrm>
            <a:off x="4990396" y="4051742"/>
            <a:ext cx="376902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Đồ</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thị</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cạnh</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trọng</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số</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âm</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đồ</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thị</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vô</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hướng</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hoặc</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hướng</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4" grpId="0"/>
      <p:bldP spid="25" grpId="0"/>
      <p:bldP spid="41"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72AFA-52EA-4E1A-4538-543BF71365A3}"/>
            </a:ext>
          </a:extLst>
        </p:cNvPr>
        <p:cNvGrpSpPr/>
        <p:nvPr/>
      </p:nvGrpSpPr>
      <p:grpSpPr>
        <a:xfrm>
          <a:off x="0" y="0"/>
          <a:ext cx="0" cy="0"/>
          <a:chOff x="0" y="0"/>
          <a:chExt cx="0" cy="0"/>
        </a:xfrm>
      </p:grpSpPr>
      <p:grpSp>
        <p:nvGrpSpPr>
          <p:cNvPr id="4" name="Nhóm 3">
            <a:extLst>
              <a:ext uri="{FF2B5EF4-FFF2-40B4-BE49-F238E27FC236}">
                <a16:creationId xmlns:a16="http://schemas.microsoft.com/office/drawing/2014/main" id="{DE36DE9A-0F00-E415-D575-692C1D862242}"/>
              </a:ext>
            </a:extLst>
          </p:cNvPr>
          <p:cNvGrpSpPr/>
          <p:nvPr/>
        </p:nvGrpSpPr>
        <p:grpSpPr>
          <a:xfrm>
            <a:off x="152400" y="127694"/>
            <a:ext cx="8839200" cy="685800"/>
            <a:chOff x="152400" y="127694"/>
            <a:chExt cx="8839200" cy="685800"/>
          </a:xfrm>
        </p:grpSpPr>
        <p:grpSp>
          <p:nvGrpSpPr>
            <p:cNvPr id="5" name="Nhóm 4">
              <a:extLst>
                <a:ext uri="{FF2B5EF4-FFF2-40B4-BE49-F238E27FC236}">
                  <a16:creationId xmlns:a16="http://schemas.microsoft.com/office/drawing/2014/main" id="{A922CD83-EB0C-C6E5-778D-EA23DAC73FC1}"/>
                </a:ext>
              </a:extLst>
            </p:cNvPr>
            <p:cNvGrpSpPr/>
            <p:nvPr/>
          </p:nvGrpSpPr>
          <p:grpSpPr>
            <a:xfrm>
              <a:off x="152400" y="139254"/>
              <a:ext cx="3734289" cy="645952"/>
              <a:chOff x="138740" y="216529"/>
              <a:chExt cx="4325885" cy="794446"/>
            </a:xfrm>
          </p:grpSpPr>
          <p:pic>
            <p:nvPicPr>
              <p:cNvPr id="10" name="Picture 2" descr="logo đại học bách khoa đà nẵng">
                <a:extLst>
                  <a:ext uri="{FF2B5EF4-FFF2-40B4-BE49-F238E27FC236}">
                    <a16:creationId xmlns:a16="http://schemas.microsoft.com/office/drawing/2014/main" id="{94C9D79A-4BDE-2672-2838-FA2CB41861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342DE6F6-F8CD-E9C8-2A28-C6518EE6A57A}"/>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12" name="Hộp Văn bản 11">
                <a:extLst>
                  <a:ext uri="{FF2B5EF4-FFF2-40B4-BE49-F238E27FC236}">
                    <a16:creationId xmlns:a16="http://schemas.microsoft.com/office/drawing/2014/main" id="{EEB4AF9E-D9EC-599F-6649-D2EC03E5E6E7}"/>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6" name="Nhóm 5">
              <a:extLst>
                <a:ext uri="{FF2B5EF4-FFF2-40B4-BE49-F238E27FC236}">
                  <a16:creationId xmlns:a16="http://schemas.microsoft.com/office/drawing/2014/main" id="{657487E5-AFFF-8639-F55D-824F9815128C}"/>
                </a:ext>
              </a:extLst>
            </p:cNvPr>
            <p:cNvGrpSpPr/>
            <p:nvPr/>
          </p:nvGrpSpPr>
          <p:grpSpPr>
            <a:xfrm>
              <a:off x="5763042" y="127694"/>
              <a:ext cx="3228558" cy="685800"/>
              <a:chOff x="8882569" y="-230650"/>
              <a:chExt cx="3228558" cy="685800"/>
            </a:xfrm>
          </p:grpSpPr>
          <p:pic>
            <p:nvPicPr>
              <p:cNvPr id="7" name="Hình ảnh 6">
                <a:extLst>
                  <a:ext uri="{FF2B5EF4-FFF2-40B4-BE49-F238E27FC236}">
                    <a16:creationId xmlns:a16="http://schemas.microsoft.com/office/drawing/2014/main" id="{A620F51B-483D-B78E-2DEC-81C41A514225}"/>
                  </a:ext>
                </a:extLst>
              </p:cNvPr>
              <p:cNvPicPr>
                <a:picLocks noChangeAspect="1"/>
              </p:cNvPicPr>
              <p:nvPr/>
            </p:nvPicPr>
            <p:blipFill>
              <a:blip r:embed="rId3"/>
              <a:stretch>
                <a:fillRect/>
              </a:stretch>
            </p:blipFill>
            <p:spPr>
              <a:xfrm>
                <a:off x="11425327" y="-230650"/>
                <a:ext cx="685800" cy="685800"/>
              </a:xfrm>
              <a:prstGeom prst="rect">
                <a:avLst/>
              </a:prstGeom>
            </p:spPr>
          </p:pic>
          <p:sp>
            <p:nvSpPr>
              <p:cNvPr id="8" name="Hộp Văn bản 7">
                <a:extLst>
                  <a:ext uri="{FF2B5EF4-FFF2-40B4-BE49-F238E27FC236}">
                    <a16:creationId xmlns:a16="http://schemas.microsoft.com/office/drawing/2014/main" id="{B17D1745-44EC-CEF2-7063-35D358455661}"/>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16" name="Title 12">
            <a:extLst>
              <a:ext uri="{FF2B5EF4-FFF2-40B4-BE49-F238E27FC236}">
                <a16:creationId xmlns:a16="http://schemas.microsoft.com/office/drawing/2014/main" id="{BD58410F-E6D9-FFCA-F597-CEC9562E9F3D}"/>
              </a:ext>
            </a:extLst>
          </p:cNvPr>
          <p:cNvSpPr>
            <a:spLocks noGrp="1"/>
          </p:cNvSpPr>
          <p:nvPr>
            <p:ph type="title"/>
          </p:nvPr>
        </p:nvSpPr>
        <p:spPr>
          <a:xfrm>
            <a:off x="419987" y="1155766"/>
            <a:ext cx="6585328" cy="609600"/>
          </a:xfrm>
        </p:spPr>
        <p:txBody>
          <a:bodyPr>
            <a:normAutofit/>
          </a:bodyPr>
          <a:lstStyle/>
          <a:p>
            <a:r>
              <a:rPr lang="vi-VN" sz="2400" b="1" dirty="0">
                <a:latin typeface="Times New Roman" panose="02020603050405020304" pitchFamily="18" charset="0"/>
                <a:cs typeface="Times New Roman" panose="02020603050405020304" pitchFamily="18" charset="0"/>
              </a:rPr>
              <a:t>ỨNG DỤNG:</a:t>
            </a:r>
            <a:endParaRPr lang="en-US" sz="2400" b="1" dirty="0">
              <a:latin typeface="Times New Roman" panose="02020603050405020304" pitchFamily="18" charset="0"/>
              <a:cs typeface="Times New Roman" panose="02020603050405020304" pitchFamily="18" charset="0"/>
            </a:endParaRPr>
          </a:p>
        </p:txBody>
      </p:sp>
      <p:sp>
        <p:nvSpPr>
          <p:cNvPr id="21" name="Hộp Văn bản 20">
            <a:extLst>
              <a:ext uri="{FF2B5EF4-FFF2-40B4-BE49-F238E27FC236}">
                <a16:creationId xmlns:a16="http://schemas.microsoft.com/office/drawing/2014/main" id="{B12AC183-1AB5-2095-5684-4D6AB28E81AE}"/>
              </a:ext>
            </a:extLst>
          </p:cNvPr>
          <p:cNvSpPr txBox="1"/>
          <p:nvPr/>
        </p:nvSpPr>
        <p:spPr>
          <a:xfrm>
            <a:off x="3810000" y="1396034"/>
            <a:ext cx="290784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HỆ THỐNG ĐỊNH VỊ GPS</a:t>
            </a:r>
          </a:p>
        </p:txBody>
      </p:sp>
      <p:pic>
        <p:nvPicPr>
          <p:cNvPr id="23" name="Hình ảnh 22">
            <a:extLst>
              <a:ext uri="{FF2B5EF4-FFF2-40B4-BE49-F238E27FC236}">
                <a16:creationId xmlns:a16="http://schemas.microsoft.com/office/drawing/2014/main" id="{6CCBEBFE-B550-F269-1CBE-291CEAD02F3D}"/>
              </a:ext>
            </a:extLst>
          </p:cNvPr>
          <p:cNvPicPr>
            <a:picLocks noChangeAspect="1"/>
          </p:cNvPicPr>
          <p:nvPr/>
        </p:nvPicPr>
        <p:blipFill>
          <a:blip r:embed="rId4"/>
          <a:stretch>
            <a:fillRect/>
          </a:stretch>
        </p:blipFill>
        <p:spPr>
          <a:xfrm>
            <a:off x="5181600" y="2761534"/>
            <a:ext cx="3742523" cy="3537452"/>
          </a:xfrm>
          <a:prstGeom prst="rect">
            <a:avLst/>
          </a:prstGeom>
        </p:spPr>
      </p:pic>
      <p:sp>
        <p:nvSpPr>
          <p:cNvPr id="2" name="Hộp Văn bản 1">
            <a:extLst>
              <a:ext uri="{FF2B5EF4-FFF2-40B4-BE49-F238E27FC236}">
                <a16:creationId xmlns:a16="http://schemas.microsoft.com/office/drawing/2014/main" id="{E2A74A10-2C0E-B573-2B5F-93C1A18C964A}"/>
              </a:ext>
            </a:extLst>
          </p:cNvPr>
          <p:cNvSpPr txBox="1"/>
          <p:nvPr/>
        </p:nvSpPr>
        <p:spPr>
          <a:xfrm>
            <a:off x="381000" y="2670035"/>
            <a:ext cx="4926959" cy="3730765"/>
          </a:xfrm>
          <a:prstGeom prst="rect">
            <a:avLst/>
          </a:prstGeom>
          <a:noFill/>
        </p:spPr>
        <p:txBody>
          <a:bodyPr wrap="square" rtlCol="0">
            <a:spAutoFit/>
          </a:bodyPr>
          <a:lstStyle/>
          <a:p>
            <a:pPr>
              <a:lnSpc>
                <a:spcPts val="2600"/>
              </a:lnSpc>
              <a:buNone/>
            </a:pPr>
            <a:r>
              <a:rPr lang="vi-VN"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Mô hình hóa bản đồ thành đồ thị:</a:t>
            </a:r>
          </a:p>
          <a:p>
            <a:pPr>
              <a:lnSpc>
                <a:spcPts val="2600"/>
              </a:lnSpc>
            </a:pPr>
            <a:r>
              <a:rPr lang="vi-VN" dirty="0">
                <a:latin typeface="Times New Roman" panose="02020603050405020304" pitchFamily="18" charset="0"/>
                <a:cs typeface="Times New Roman" panose="02020603050405020304" pitchFamily="18" charset="0"/>
              </a:rPr>
              <a:t>-Mỗi địa điểm (giao lộ, điểm dừng, thành phố...) → là một đỉnh (</a:t>
            </a:r>
            <a:r>
              <a:rPr lang="vi-VN" dirty="0" err="1">
                <a:latin typeface="Times New Roman" panose="02020603050405020304" pitchFamily="18" charset="0"/>
                <a:cs typeface="Times New Roman" panose="02020603050405020304" pitchFamily="18" charset="0"/>
              </a:rPr>
              <a:t>node</a:t>
            </a:r>
            <a:r>
              <a:rPr lang="vi-VN" dirty="0">
                <a:latin typeface="Times New Roman" panose="02020603050405020304" pitchFamily="18" charset="0"/>
                <a:cs typeface="Times New Roman" panose="02020603050405020304" pitchFamily="18" charset="0"/>
              </a:rPr>
              <a:t>).</a:t>
            </a:r>
          </a:p>
          <a:p>
            <a:pPr>
              <a:lnSpc>
                <a:spcPts val="2600"/>
              </a:lnSpc>
            </a:pPr>
            <a:endParaRPr lang="vi-VN" dirty="0">
              <a:latin typeface="Times New Roman" panose="02020603050405020304" pitchFamily="18" charset="0"/>
              <a:cs typeface="Times New Roman" panose="02020603050405020304" pitchFamily="18" charset="0"/>
            </a:endParaRPr>
          </a:p>
          <a:p>
            <a:pPr>
              <a:lnSpc>
                <a:spcPts val="2600"/>
              </a:lnSpc>
            </a:pPr>
            <a:r>
              <a:rPr lang="vi-VN" dirty="0">
                <a:latin typeface="Times New Roman" panose="02020603050405020304" pitchFamily="18" charset="0"/>
                <a:cs typeface="Times New Roman" panose="02020603050405020304" pitchFamily="18" charset="0"/>
              </a:rPr>
              <a:t>-Mỗi đoạn đường nối hai địa điểm → là một cạnh (</a:t>
            </a:r>
            <a:r>
              <a:rPr lang="vi-VN" dirty="0" err="1">
                <a:latin typeface="Times New Roman" panose="02020603050405020304" pitchFamily="18" charset="0"/>
                <a:cs typeface="Times New Roman" panose="02020603050405020304" pitchFamily="18" charset="0"/>
              </a:rPr>
              <a:t>edge</a:t>
            </a:r>
            <a:r>
              <a:rPr lang="vi-VN" dirty="0">
                <a:latin typeface="Times New Roman" panose="02020603050405020304" pitchFamily="18" charset="0"/>
                <a:cs typeface="Times New Roman" panose="02020603050405020304" pitchFamily="18" charset="0"/>
              </a:rPr>
              <a:t>) với trọng số:</a:t>
            </a:r>
          </a:p>
          <a:p>
            <a:pPr>
              <a:lnSpc>
                <a:spcPts val="2600"/>
              </a:lnSpc>
            </a:pPr>
            <a:r>
              <a:rPr lang="vi-VN" dirty="0">
                <a:latin typeface="Times New Roman" panose="02020603050405020304" pitchFamily="18" charset="0"/>
                <a:cs typeface="Times New Roman" panose="02020603050405020304" pitchFamily="18" charset="0"/>
              </a:rPr>
              <a:t>+Thời gian di chuyển.</a:t>
            </a:r>
          </a:p>
          <a:p>
            <a:pPr>
              <a:lnSpc>
                <a:spcPts val="2600"/>
              </a:lnSpc>
            </a:pPr>
            <a:r>
              <a:rPr lang="vi-VN" dirty="0">
                <a:latin typeface="Times New Roman" panose="02020603050405020304" pitchFamily="18" charset="0"/>
                <a:cs typeface="Times New Roman" panose="02020603050405020304" pitchFamily="18" charset="0"/>
              </a:rPr>
              <a:t>+Quãng đường (</a:t>
            </a:r>
            <a:r>
              <a:rPr lang="vi-VN" dirty="0" err="1">
                <a:latin typeface="Times New Roman" panose="02020603050405020304" pitchFamily="18" charset="0"/>
                <a:cs typeface="Times New Roman" panose="02020603050405020304" pitchFamily="18" charset="0"/>
              </a:rPr>
              <a:t>km</a:t>
            </a:r>
            <a:r>
              <a:rPr lang="vi-VN" dirty="0">
                <a:latin typeface="Times New Roman" panose="02020603050405020304" pitchFamily="18" charset="0"/>
                <a:cs typeface="Times New Roman" panose="02020603050405020304" pitchFamily="18" charset="0"/>
              </a:rPr>
              <a:t>).</a:t>
            </a:r>
          </a:p>
          <a:p>
            <a:pPr>
              <a:lnSpc>
                <a:spcPts val="2600"/>
              </a:lnSpc>
            </a:pPr>
            <a:r>
              <a:rPr lang="vi-VN" dirty="0">
                <a:latin typeface="Times New Roman" panose="02020603050405020304" pitchFamily="18" charset="0"/>
                <a:cs typeface="Times New Roman" panose="02020603050405020304" pitchFamily="18" charset="0"/>
              </a:rPr>
              <a:t>+Mức tiêu hao nhiên liệu.</a:t>
            </a:r>
          </a:p>
          <a:p>
            <a:pPr>
              <a:lnSpc>
                <a:spcPts val="2600"/>
              </a:lnSpc>
            </a:pPr>
            <a:r>
              <a:rPr lang="vi-VN" dirty="0">
                <a:latin typeface="Times New Roman" panose="02020603050405020304" pitchFamily="18" charset="0"/>
                <a:cs typeface="Times New Roman" panose="02020603050405020304" pitchFamily="18" charset="0"/>
              </a:rPr>
              <a:t>+Hoặc kết hợp các yếu tố trên.</a:t>
            </a:r>
          </a:p>
          <a:p>
            <a:pPr>
              <a:lnSpc>
                <a:spcPts val="2600"/>
              </a:lnSpc>
            </a:pPr>
            <a:endParaRPr lang="en-US" dirty="0">
              <a:latin typeface="Times New Roman" panose="02020603050405020304" pitchFamily="18" charset="0"/>
              <a:cs typeface="Times New Roman" panose="02020603050405020304" pitchFamily="18" charset="0"/>
            </a:endParaRPr>
          </a:p>
        </p:txBody>
      </p:sp>
      <p:sp>
        <p:nvSpPr>
          <p:cNvPr id="3" name="Hộp Văn bản 2">
            <a:extLst>
              <a:ext uri="{FF2B5EF4-FFF2-40B4-BE49-F238E27FC236}">
                <a16:creationId xmlns:a16="http://schemas.microsoft.com/office/drawing/2014/main" id="{29D9C9A5-4FF4-87F4-2C7E-9F9F759231FC}"/>
              </a:ext>
            </a:extLst>
          </p:cNvPr>
          <p:cNvSpPr txBox="1"/>
          <p:nvPr/>
        </p:nvSpPr>
        <p:spPr>
          <a:xfrm>
            <a:off x="381000" y="2670035"/>
            <a:ext cx="4647718" cy="3730765"/>
          </a:xfrm>
          <a:prstGeom prst="rect">
            <a:avLst/>
          </a:prstGeom>
          <a:noFill/>
        </p:spPr>
        <p:txBody>
          <a:bodyPr wrap="square" rtlCol="0">
            <a:spAutoFit/>
          </a:bodyPr>
          <a:lstStyle/>
          <a:p>
            <a:pPr>
              <a:lnSpc>
                <a:spcPts val="2600"/>
              </a:lnSpc>
              <a:buNone/>
            </a:pPr>
            <a:r>
              <a:rPr lang="vi-VN" b="1" dirty="0">
                <a:latin typeface="Times New Roman" panose="02020603050405020304" pitchFamily="18" charset="0"/>
                <a:cs typeface="Times New Roman" panose="02020603050405020304" pitchFamily="18" charset="0"/>
              </a:rPr>
              <a:t>Cách thuật toán </a:t>
            </a:r>
            <a:r>
              <a:rPr lang="vi-VN" b="1" dirty="0" err="1">
                <a:latin typeface="Times New Roman" panose="02020603050405020304" pitchFamily="18" charset="0"/>
                <a:cs typeface="Times New Roman" panose="02020603050405020304" pitchFamily="18" charset="0"/>
              </a:rPr>
              <a:t>Dijkstra</a:t>
            </a:r>
            <a:r>
              <a:rPr lang="vi-VN" b="1" dirty="0">
                <a:latin typeface="Times New Roman" panose="02020603050405020304" pitchFamily="18" charset="0"/>
                <a:cs typeface="Times New Roman" panose="02020603050405020304" pitchFamily="18" charset="0"/>
              </a:rPr>
              <a:t> hoạt động trong GPS:</a:t>
            </a:r>
          </a:p>
          <a:p>
            <a:pPr>
              <a:lnSpc>
                <a:spcPts val="2600"/>
              </a:lnSpc>
            </a:pPr>
            <a:r>
              <a:rPr lang="vi-VN" dirty="0">
                <a:latin typeface="Times New Roman" panose="02020603050405020304" pitchFamily="18" charset="0"/>
                <a:cs typeface="Times New Roman" panose="02020603050405020304" pitchFamily="18" charset="0"/>
              </a:rPr>
              <a:t>-Khi người dùng chọn điểm xuất phát và điểm đến, hệ thống:</a:t>
            </a:r>
          </a:p>
          <a:p>
            <a:pPr>
              <a:lnSpc>
                <a:spcPts val="2600"/>
              </a:lnSpc>
            </a:pPr>
            <a:r>
              <a:rPr lang="vi-VN" dirty="0">
                <a:latin typeface="Times New Roman" panose="02020603050405020304" pitchFamily="18" charset="0"/>
                <a:cs typeface="Times New Roman" panose="02020603050405020304" pitchFamily="18" charset="0"/>
              </a:rPr>
              <a:t>+Dùng </a:t>
            </a:r>
            <a:r>
              <a:rPr lang="vi-VN" dirty="0" err="1">
                <a:latin typeface="Times New Roman" panose="02020603050405020304" pitchFamily="18" charset="0"/>
                <a:cs typeface="Times New Roman" panose="02020603050405020304" pitchFamily="18" charset="0"/>
              </a:rPr>
              <a:t>Dijkstra</a:t>
            </a:r>
            <a:r>
              <a:rPr lang="vi-VN" dirty="0">
                <a:latin typeface="Times New Roman" panose="02020603050405020304" pitchFamily="18" charset="0"/>
                <a:cs typeface="Times New Roman" panose="02020603050405020304" pitchFamily="18" charset="0"/>
              </a:rPr>
              <a:t> để tìm đường có tổng trọng số nhỏ nhất từ điểm xuất phát đến điểm đích.</a:t>
            </a:r>
          </a:p>
          <a:p>
            <a:pPr>
              <a:lnSpc>
                <a:spcPts val="2600"/>
              </a:lnSpc>
            </a:pPr>
            <a:r>
              <a:rPr lang="vi-VN" dirty="0">
                <a:latin typeface="Times New Roman" panose="02020603050405020304" pitchFamily="18" charset="0"/>
                <a:cs typeface="Times New Roman" panose="02020603050405020304" pitchFamily="18" charset="0"/>
              </a:rPr>
              <a:t>+Trọng số có thể là thời gian ngắn nhất, khoảng cách ngắn nhất, hoặc chi phí thấp nhất.</a:t>
            </a:r>
          </a:p>
          <a:p>
            <a:pPr>
              <a:lnSpc>
                <a:spcPts val="2600"/>
              </a:lnSpc>
            </a:pPr>
            <a:r>
              <a:rPr lang="vi-VN" dirty="0">
                <a:latin typeface="Times New Roman" panose="02020603050405020304" pitchFamily="18" charset="0"/>
                <a:cs typeface="Times New Roman" panose="02020603050405020304" pitchFamily="18" charset="0"/>
              </a:rPr>
              <a:t>+Hệ thống GPS sau đó hiển thị lộ trình tối ưu cho người dùng.</a:t>
            </a:r>
          </a:p>
          <a:p>
            <a:pPr>
              <a:lnSpc>
                <a:spcPts val="2600"/>
              </a:lnSpc>
            </a:pPr>
            <a:endParaRPr lang="en-US" dirty="0">
              <a:latin typeface="Times New Roman" panose="02020603050405020304" pitchFamily="18" charset="0"/>
              <a:cs typeface="Times New Roman" panose="02020603050405020304" pitchFamily="18" charset="0"/>
            </a:endParaRPr>
          </a:p>
        </p:txBody>
      </p:sp>
      <p:sp>
        <p:nvSpPr>
          <p:cNvPr id="9" name="Hộp Văn bản 8">
            <a:extLst>
              <a:ext uri="{FF2B5EF4-FFF2-40B4-BE49-F238E27FC236}">
                <a16:creationId xmlns:a16="http://schemas.microsoft.com/office/drawing/2014/main" id="{FEFDDB36-A1FA-ADC2-8859-C6D5C9ADE46C}"/>
              </a:ext>
            </a:extLst>
          </p:cNvPr>
          <p:cNvSpPr txBox="1"/>
          <p:nvPr/>
        </p:nvSpPr>
        <p:spPr>
          <a:xfrm>
            <a:off x="427703" y="2670035"/>
            <a:ext cx="4385459" cy="3063916"/>
          </a:xfrm>
          <a:prstGeom prst="rect">
            <a:avLst/>
          </a:prstGeom>
          <a:noFill/>
        </p:spPr>
        <p:txBody>
          <a:bodyPr wrap="square" rtlCol="0">
            <a:spAutoFit/>
          </a:bodyPr>
          <a:lstStyle/>
          <a:p>
            <a:pPr>
              <a:lnSpc>
                <a:spcPts val="2600"/>
              </a:lnSpc>
              <a:buNone/>
            </a:pPr>
            <a:r>
              <a:rPr lang="vi-VN" b="1" dirty="0">
                <a:latin typeface="Times New Roman" panose="02020603050405020304" pitchFamily="18" charset="0"/>
                <a:cs typeface="Times New Roman" panose="02020603050405020304" pitchFamily="18" charset="0"/>
              </a:rPr>
              <a:t>Ưu điểm khi dùng </a:t>
            </a:r>
            <a:r>
              <a:rPr lang="vi-VN" b="1" dirty="0" err="1">
                <a:latin typeface="Times New Roman" panose="02020603050405020304" pitchFamily="18" charset="0"/>
                <a:cs typeface="Times New Roman" panose="02020603050405020304" pitchFamily="18" charset="0"/>
              </a:rPr>
              <a:t>Dijkstra</a:t>
            </a:r>
            <a:r>
              <a:rPr lang="vi-VN" b="1" dirty="0">
                <a:latin typeface="Times New Roman" panose="02020603050405020304" pitchFamily="18" charset="0"/>
                <a:cs typeface="Times New Roman" panose="02020603050405020304" pitchFamily="18" charset="0"/>
              </a:rPr>
              <a:t> trong GPS:</a:t>
            </a:r>
          </a:p>
          <a:p>
            <a:pPr>
              <a:lnSpc>
                <a:spcPts val="26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Tìm được lộ trình ngắn nhất một cách chính xác.</a:t>
            </a:r>
          </a:p>
          <a:p>
            <a:pPr>
              <a:lnSpc>
                <a:spcPts val="26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Hoạt động tốt với bản đồ quy mô lớn khi kết hợp với cấu trúc dữ liệu hiệu quả (như hàng đợi ưu tiên).</a:t>
            </a:r>
          </a:p>
          <a:p>
            <a:pPr>
              <a:lnSpc>
                <a:spcPts val="26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Có thể cập nhật lại nhanh chóng nếu người dùng rẽ sai hoặc chọn lại điểm đến.</a:t>
            </a:r>
          </a:p>
          <a:p>
            <a:pPr>
              <a:lnSpc>
                <a:spcPts val="2600"/>
              </a:lnSpc>
            </a:pPr>
            <a:endParaRPr lang="en-US" dirty="0">
              <a:latin typeface="Times New Roman" panose="02020603050405020304" pitchFamily="18" charset="0"/>
              <a:cs typeface="Times New Roman" panose="02020603050405020304" pitchFamily="18" charset="0"/>
            </a:endParaRPr>
          </a:p>
        </p:txBody>
      </p:sp>
      <p:pic>
        <p:nvPicPr>
          <p:cNvPr id="7170" name="Picture 2" descr="Giải mà về thuật toán Dijkstra tìm đường đi ngắn nhất">
            <a:extLst>
              <a:ext uri="{FF2B5EF4-FFF2-40B4-BE49-F238E27FC236}">
                <a16:creationId xmlns:a16="http://schemas.microsoft.com/office/drawing/2014/main" id="{84070F57-D14A-9227-90FB-BFF5F2F055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6520" y="2706493"/>
            <a:ext cx="4244717" cy="2164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88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22" presetClass="entr" presetSubtype="4" fill="hold" nodeType="withEffect">
                                  <p:stCondLst>
                                    <p:cond delay="0"/>
                                  </p:stCondLst>
                                  <p:childTnLst>
                                    <p:set>
                                      <p:cBhvr>
                                        <p:cTn id="26" dur="1" fill="hold">
                                          <p:stCondLst>
                                            <p:cond delay="0"/>
                                          </p:stCondLst>
                                        </p:cTn>
                                        <p:tgtEl>
                                          <p:spTgt spid="7170"/>
                                        </p:tgtEl>
                                        <p:attrNameLst>
                                          <p:attrName>style.visibility</p:attrName>
                                        </p:attrNameLst>
                                      </p:cBhvr>
                                      <p:to>
                                        <p:strVal val="visible"/>
                                      </p:to>
                                    </p:set>
                                    <p:animEffect transition="in" filter="wipe(down)">
                                      <p:cBhvr>
                                        <p:cTn id="27" dur="500"/>
                                        <p:tgtEl>
                                          <p:spTgt spid="7170"/>
                                        </p:tgtEl>
                                      </p:cBhvr>
                                    </p:animEffect>
                                  </p:childTnLst>
                                </p:cTn>
                              </p:par>
                              <p:par>
                                <p:cTn id="28" presetID="10" presetClass="exit" presetSubtype="0" fill="hold"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par>
                                <p:cTn id="31" presetID="2" presetClass="entr" presetSubtype="4"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2" presetClass="entr" presetSubtype="4"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P spid="2" grpId="1"/>
      <p:bldP spid="3" grpId="0"/>
      <p:bldP spid="3" grpId="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F6CBB-2FAF-A698-C40B-C74BB03C2C40}"/>
            </a:ext>
          </a:extLst>
        </p:cNvPr>
        <p:cNvGrpSpPr/>
        <p:nvPr/>
      </p:nvGrpSpPr>
      <p:grpSpPr>
        <a:xfrm>
          <a:off x="0" y="0"/>
          <a:ext cx="0" cy="0"/>
          <a:chOff x="0" y="0"/>
          <a:chExt cx="0" cy="0"/>
        </a:xfrm>
      </p:grpSpPr>
      <p:grpSp>
        <p:nvGrpSpPr>
          <p:cNvPr id="4" name="Nhóm 3">
            <a:extLst>
              <a:ext uri="{FF2B5EF4-FFF2-40B4-BE49-F238E27FC236}">
                <a16:creationId xmlns:a16="http://schemas.microsoft.com/office/drawing/2014/main" id="{419EC6B5-8892-B04B-6755-BD0EBBC8D716}"/>
              </a:ext>
            </a:extLst>
          </p:cNvPr>
          <p:cNvGrpSpPr/>
          <p:nvPr/>
        </p:nvGrpSpPr>
        <p:grpSpPr>
          <a:xfrm>
            <a:off x="152400" y="127694"/>
            <a:ext cx="8839200" cy="685800"/>
            <a:chOff x="152400" y="127694"/>
            <a:chExt cx="8839200" cy="685800"/>
          </a:xfrm>
        </p:grpSpPr>
        <p:grpSp>
          <p:nvGrpSpPr>
            <p:cNvPr id="5" name="Nhóm 4">
              <a:extLst>
                <a:ext uri="{FF2B5EF4-FFF2-40B4-BE49-F238E27FC236}">
                  <a16:creationId xmlns:a16="http://schemas.microsoft.com/office/drawing/2014/main" id="{10112D81-6B66-15B3-D8DF-437C8A6203CD}"/>
                </a:ext>
              </a:extLst>
            </p:cNvPr>
            <p:cNvGrpSpPr/>
            <p:nvPr/>
          </p:nvGrpSpPr>
          <p:grpSpPr>
            <a:xfrm>
              <a:off x="152400" y="139254"/>
              <a:ext cx="3734289" cy="645952"/>
              <a:chOff x="138740" y="216529"/>
              <a:chExt cx="4325885" cy="794446"/>
            </a:xfrm>
          </p:grpSpPr>
          <p:pic>
            <p:nvPicPr>
              <p:cNvPr id="10" name="Picture 2" descr="logo đại học bách khoa đà nẵng">
                <a:extLst>
                  <a:ext uri="{FF2B5EF4-FFF2-40B4-BE49-F238E27FC236}">
                    <a16:creationId xmlns:a16="http://schemas.microsoft.com/office/drawing/2014/main" id="{1EF3C43E-EF2B-D881-9E8F-6218C7B782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53401853-65CD-E864-A107-D106D3DAA0C5}"/>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12" name="Hộp Văn bản 11">
                <a:extLst>
                  <a:ext uri="{FF2B5EF4-FFF2-40B4-BE49-F238E27FC236}">
                    <a16:creationId xmlns:a16="http://schemas.microsoft.com/office/drawing/2014/main" id="{E9673BCB-EE13-BA51-E031-B0D9B2950452}"/>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6" name="Nhóm 5">
              <a:extLst>
                <a:ext uri="{FF2B5EF4-FFF2-40B4-BE49-F238E27FC236}">
                  <a16:creationId xmlns:a16="http://schemas.microsoft.com/office/drawing/2014/main" id="{C3AFB7E8-A9A5-E660-AD28-F046ED868DA1}"/>
                </a:ext>
              </a:extLst>
            </p:cNvPr>
            <p:cNvGrpSpPr/>
            <p:nvPr/>
          </p:nvGrpSpPr>
          <p:grpSpPr>
            <a:xfrm>
              <a:off x="5763042" y="127694"/>
              <a:ext cx="3228558" cy="685800"/>
              <a:chOff x="8882569" y="-230650"/>
              <a:chExt cx="3228558" cy="685800"/>
            </a:xfrm>
          </p:grpSpPr>
          <p:pic>
            <p:nvPicPr>
              <p:cNvPr id="7" name="Hình ảnh 6">
                <a:extLst>
                  <a:ext uri="{FF2B5EF4-FFF2-40B4-BE49-F238E27FC236}">
                    <a16:creationId xmlns:a16="http://schemas.microsoft.com/office/drawing/2014/main" id="{EEC26D99-8675-208C-8C06-4F4ABDC10B8F}"/>
                  </a:ext>
                </a:extLst>
              </p:cNvPr>
              <p:cNvPicPr>
                <a:picLocks noChangeAspect="1"/>
              </p:cNvPicPr>
              <p:nvPr/>
            </p:nvPicPr>
            <p:blipFill>
              <a:blip r:embed="rId3"/>
              <a:stretch>
                <a:fillRect/>
              </a:stretch>
            </p:blipFill>
            <p:spPr>
              <a:xfrm>
                <a:off x="11425327" y="-230650"/>
                <a:ext cx="685800" cy="685800"/>
              </a:xfrm>
              <a:prstGeom prst="rect">
                <a:avLst/>
              </a:prstGeom>
            </p:spPr>
          </p:pic>
          <p:sp>
            <p:nvSpPr>
              <p:cNvPr id="8" name="Hộp Văn bản 7">
                <a:extLst>
                  <a:ext uri="{FF2B5EF4-FFF2-40B4-BE49-F238E27FC236}">
                    <a16:creationId xmlns:a16="http://schemas.microsoft.com/office/drawing/2014/main" id="{2D867CCE-EB3F-D548-9E15-1BFDE58DC38D}"/>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14" name="Title 12">
            <a:extLst>
              <a:ext uri="{FF2B5EF4-FFF2-40B4-BE49-F238E27FC236}">
                <a16:creationId xmlns:a16="http://schemas.microsoft.com/office/drawing/2014/main" id="{315B531D-47CB-7E42-84BA-570161E58B30}"/>
              </a:ext>
            </a:extLst>
          </p:cNvPr>
          <p:cNvSpPr>
            <a:spLocks noGrp="1"/>
          </p:cNvSpPr>
          <p:nvPr>
            <p:ph type="title"/>
          </p:nvPr>
        </p:nvSpPr>
        <p:spPr>
          <a:xfrm>
            <a:off x="419987" y="1155766"/>
            <a:ext cx="6585328" cy="609600"/>
          </a:xfrm>
        </p:spPr>
        <p:txBody>
          <a:bodyPr>
            <a:normAutofit/>
          </a:bodyPr>
          <a:lstStyle/>
          <a:p>
            <a:r>
              <a:rPr lang="vi-VN" sz="2400" b="1" dirty="0">
                <a:latin typeface="Times New Roman" panose="02020603050405020304" pitchFamily="18" charset="0"/>
                <a:cs typeface="Times New Roman" panose="02020603050405020304" pitchFamily="18" charset="0"/>
              </a:rPr>
              <a:t>ỨNG DỤNG:</a:t>
            </a:r>
            <a:endParaRPr lang="en-US" sz="2400" b="1" dirty="0">
              <a:latin typeface="Times New Roman" panose="02020603050405020304" pitchFamily="18" charset="0"/>
              <a:cs typeface="Times New Roman" panose="02020603050405020304" pitchFamily="18" charset="0"/>
            </a:endParaRPr>
          </a:p>
        </p:txBody>
      </p:sp>
      <p:sp>
        <p:nvSpPr>
          <p:cNvPr id="15" name="Hộp Văn bản 14">
            <a:extLst>
              <a:ext uri="{FF2B5EF4-FFF2-40B4-BE49-F238E27FC236}">
                <a16:creationId xmlns:a16="http://schemas.microsoft.com/office/drawing/2014/main" id="{F963B043-C6EB-BCDC-1EA0-333E0B630305}"/>
              </a:ext>
            </a:extLst>
          </p:cNvPr>
          <p:cNvSpPr txBox="1"/>
          <p:nvPr/>
        </p:nvSpPr>
        <p:spPr>
          <a:xfrm>
            <a:off x="3810000" y="1396034"/>
            <a:ext cx="215963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MẠNG MÁY TÍNH</a:t>
            </a:r>
          </a:p>
        </p:txBody>
      </p:sp>
      <p:pic>
        <p:nvPicPr>
          <p:cNvPr id="1026" name="Picture 2" descr="OSPF là gì? Những lưu ý khi ứng dụng OSPF">
            <a:extLst>
              <a:ext uri="{FF2B5EF4-FFF2-40B4-BE49-F238E27FC236}">
                <a16:creationId xmlns:a16="http://schemas.microsoft.com/office/drawing/2014/main" id="{37C7E0AF-ADA6-43EE-0699-6C628E433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138" y="3304385"/>
            <a:ext cx="5687723" cy="3250128"/>
          </a:xfrm>
          <a:prstGeom prst="rect">
            <a:avLst/>
          </a:prstGeom>
          <a:noFill/>
          <a:extLst>
            <a:ext uri="{909E8E84-426E-40DD-AFC4-6F175D3DCCD1}">
              <a14:hiddenFill xmlns:a14="http://schemas.microsoft.com/office/drawing/2010/main">
                <a:solidFill>
                  <a:srgbClr val="FFFFFF"/>
                </a:solidFill>
              </a14:hiddenFill>
            </a:ext>
          </a:extLst>
        </p:spPr>
      </p:pic>
      <p:sp>
        <p:nvSpPr>
          <p:cNvPr id="16" name="Hộp Văn bản 15">
            <a:extLst>
              <a:ext uri="{FF2B5EF4-FFF2-40B4-BE49-F238E27FC236}">
                <a16:creationId xmlns:a16="http://schemas.microsoft.com/office/drawing/2014/main" id="{AC680E9A-CD7B-D7BE-90C8-BB11F1613FD9}"/>
              </a:ext>
            </a:extLst>
          </p:cNvPr>
          <p:cNvSpPr txBox="1"/>
          <p:nvPr/>
        </p:nvSpPr>
        <p:spPr>
          <a:xfrm>
            <a:off x="419987" y="1791712"/>
            <a:ext cx="8991600" cy="369332"/>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Tính toán định tuyến tối ưu trong mạng (giao thức OSPF – </a:t>
            </a:r>
            <a:r>
              <a:rPr lang="vi-VN" dirty="0" err="1">
                <a:latin typeface="Times New Roman" panose="02020603050405020304" pitchFamily="18" charset="0"/>
                <a:cs typeface="Times New Roman" panose="02020603050405020304" pitchFamily="18" charset="0"/>
              </a:rPr>
              <a:t>Open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Shortest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Path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First</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1" name="Hộp Văn bản 20">
            <a:extLst>
              <a:ext uri="{FF2B5EF4-FFF2-40B4-BE49-F238E27FC236}">
                <a16:creationId xmlns:a16="http://schemas.microsoft.com/office/drawing/2014/main" id="{26A8871A-A794-025D-D72C-A85A3C7FBCDC}"/>
              </a:ext>
            </a:extLst>
          </p:cNvPr>
          <p:cNvSpPr txBox="1"/>
          <p:nvPr/>
        </p:nvSpPr>
        <p:spPr>
          <a:xfrm>
            <a:off x="419987" y="2288894"/>
            <a:ext cx="674281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OSPF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Dijkstra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cây</a:t>
            </a:r>
            <a:r>
              <a:rPr lang="en-US" dirty="0">
                <a:latin typeface="Times New Roman" panose="02020603050405020304" pitchFamily="18" charset="0"/>
                <a:cs typeface="Times New Roman" panose="02020603050405020304" pitchFamily="18" charset="0"/>
              </a:rPr>
              <a:t> bao </a:t>
            </a:r>
            <a:r>
              <a:rPr lang="en-US" dirty="0" err="1">
                <a:latin typeface="Times New Roman" panose="02020603050405020304" pitchFamily="18" charset="0"/>
                <a:cs typeface="Times New Roman" panose="02020603050405020304" pitchFamily="18" charset="0"/>
              </a:rPr>
              <a:t>trùm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(SPT – Shortest Path Tree).</a:t>
            </a:r>
          </a:p>
        </p:txBody>
      </p:sp>
      <p:sp>
        <p:nvSpPr>
          <p:cNvPr id="22" name="Hộp Văn bản 21">
            <a:extLst>
              <a:ext uri="{FF2B5EF4-FFF2-40B4-BE49-F238E27FC236}">
                <a16:creationId xmlns:a16="http://schemas.microsoft.com/office/drawing/2014/main" id="{7F4ED9A7-0EF4-D938-39B2-6AB959620F87}"/>
              </a:ext>
            </a:extLst>
          </p:cNvPr>
          <p:cNvSpPr txBox="1"/>
          <p:nvPr/>
        </p:nvSpPr>
        <p:spPr>
          <a:xfrm>
            <a:off x="419987" y="2272495"/>
            <a:ext cx="8001001" cy="4397614"/>
          </a:xfrm>
          <a:prstGeom prst="rect">
            <a:avLst/>
          </a:prstGeom>
          <a:noFill/>
        </p:spPr>
        <p:txBody>
          <a:bodyPr wrap="square" rtlCol="0">
            <a:spAutoFit/>
          </a:bodyPr>
          <a:lstStyle/>
          <a:p>
            <a:pPr>
              <a:lnSpc>
                <a:spcPts val="2600"/>
              </a:lnSpc>
              <a:buNone/>
            </a:pPr>
            <a:r>
              <a:rPr lang="vi-VN" b="1" dirty="0">
                <a:latin typeface="Times New Roman" panose="02020603050405020304" pitchFamily="18" charset="0"/>
                <a:cs typeface="Times New Roman" panose="02020603050405020304" pitchFamily="18" charset="0"/>
              </a:rPr>
              <a:t>Cách hoạt động OSPF với </a:t>
            </a:r>
            <a:r>
              <a:rPr lang="vi-VN" b="1" dirty="0" err="1">
                <a:latin typeface="Times New Roman" panose="02020603050405020304" pitchFamily="18" charset="0"/>
                <a:cs typeface="Times New Roman" panose="02020603050405020304" pitchFamily="18" charset="0"/>
              </a:rPr>
              <a:t>Dijkstra</a:t>
            </a:r>
            <a:r>
              <a:rPr lang="vi-VN" b="1" dirty="0">
                <a:latin typeface="Times New Roman" panose="02020603050405020304" pitchFamily="18" charset="0"/>
                <a:cs typeface="Times New Roman" panose="02020603050405020304" pitchFamily="18" charset="0"/>
              </a:rPr>
              <a:t> :</a:t>
            </a:r>
          </a:p>
          <a:p>
            <a:pPr>
              <a:lnSpc>
                <a:spcPts val="2600"/>
              </a:lnSpc>
              <a:buFont typeface="+mj-lt"/>
              <a:buAutoNum type="arabicPeriod"/>
            </a:pPr>
            <a:r>
              <a:rPr lang="vi-VN" b="1" dirty="0">
                <a:latin typeface="Times New Roman" panose="02020603050405020304" pitchFamily="18" charset="0"/>
                <a:cs typeface="Times New Roman" panose="02020603050405020304" pitchFamily="18" charset="0"/>
              </a:rPr>
              <a:t>Thu thập thông tin mạng</a:t>
            </a:r>
            <a:r>
              <a:rPr lang="vi-VN" dirty="0">
                <a:latin typeface="Times New Roman" panose="02020603050405020304" pitchFamily="18" charset="0"/>
                <a:cs typeface="Times New Roman" panose="02020603050405020304" pitchFamily="18" charset="0"/>
              </a:rPr>
              <a:t>:</a:t>
            </a:r>
          </a:p>
          <a:p>
            <a:pPr>
              <a:lnSpc>
                <a:spcPts val="2600"/>
              </a:lnSpc>
            </a:pPr>
            <a:r>
              <a:rPr lang="vi-VN" dirty="0">
                <a:latin typeface="Times New Roman" panose="02020603050405020304" pitchFamily="18" charset="0"/>
                <a:cs typeface="Times New Roman" panose="02020603050405020304" pitchFamily="18" charset="0"/>
              </a:rPr>
              <a:t>   -Các </a:t>
            </a:r>
            <a:r>
              <a:rPr lang="vi-VN" dirty="0" err="1">
                <a:latin typeface="Times New Roman" panose="02020603050405020304" pitchFamily="18" charset="0"/>
                <a:cs typeface="Times New Roman" panose="02020603050405020304" pitchFamily="18" charset="0"/>
              </a:rPr>
              <a:t>router</a:t>
            </a:r>
            <a:r>
              <a:rPr lang="vi-VN" dirty="0">
                <a:latin typeface="Times New Roman" panose="02020603050405020304" pitchFamily="18" charset="0"/>
                <a:cs typeface="Times New Roman" panose="02020603050405020304" pitchFamily="18" charset="0"/>
              </a:rPr>
              <a:t> gửi LSA </a:t>
            </a:r>
            <a:r>
              <a:rPr lang="en-US" dirty="0">
                <a:latin typeface="Times New Roman" panose="02020603050405020304" pitchFamily="18" charset="0"/>
                <a:cs typeface="Times New Roman" panose="02020603050405020304" pitchFamily="18" charset="0"/>
              </a:rPr>
              <a:t>(Link-State Advertisement)</a:t>
            </a:r>
            <a:r>
              <a:rPr lang="vi-VN" dirty="0">
                <a:latin typeface="Times New Roman" panose="02020603050405020304" pitchFamily="18" charset="0"/>
                <a:cs typeface="Times New Roman" panose="02020603050405020304" pitchFamily="18" charset="0"/>
              </a:rPr>
              <a:t> để thông báo về các kết nối của mình.</a:t>
            </a:r>
          </a:p>
          <a:p>
            <a:pPr>
              <a:lnSpc>
                <a:spcPts val="2600"/>
              </a:lnSpc>
            </a:pPr>
            <a:r>
              <a:rPr lang="vi-VN" b="1" dirty="0">
                <a:latin typeface="Times New Roman" panose="02020603050405020304" pitchFamily="18" charset="0"/>
                <a:cs typeface="Times New Roman" panose="02020603050405020304" pitchFamily="18" charset="0"/>
              </a:rPr>
              <a:t>2.Xây dựng bảng trạng thái liên kết (</a:t>
            </a:r>
            <a:r>
              <a:rPr lang="vi-VN" b="1" dirty="0" err="1">
                <a:latin typeface="Times New Roman" panose="02020603050405020304" pitchFamily="18" charset="0"/>
                <a:cs typeface="Times New Roman" panose="02020603050405020304" pitchFamily="18" charset="0"/>
              </a:rPr>
              <a:t>Link-State</a:t>
            </a:r>
            <a:r>
              <a:rPr lang="vi-VN" b="1" dirty="0">
                <a:latin typeface="Times New Roman" panose="02020603050405020304" pitchFamily="18" charset="0"/>
                <a:cs typeface="Times New Roman" panose="02020603050405020304" pitchFamily="18" charset="0"/>
              </a:rPr>
              <a:t> </a:t>
            </a:r>
            <a:r>
              <a:rPr lang="vi-VN" b="1" dirty="0" err="1">
                <a:latin typeface="Times New Roman" panose="02020603050405020304" pitchFamily="18" charset="0"/>
                <a:cs typeface="Times New Roman" panose="02020603050405020304" pitchFamily="18" charset="0"/>
              </a:rPr>
              <a:t>Database</a:t>
            </a:r>
            <a:r>
              <a:rPr lang="vi-VN" b="1" dirty="0">
                <a:latin typeface="Times New Roman" panose="02020603050405020304" pitchFamily="18" charset="0"/>
                <a:cs typeface="Times New Roman" panose="02020603050405020304" pitchFamily="18" charset="0"/>
              </a:rPr>
              <a:t> – LSDB)</a:t>
            </a:r>
            <a:r>
              <a:rPr lang="vi-VN" dirty="0">
                <a:latin typeface="Times New Roman" panose="02020603050405020304" pitchFamily="18" charset="0"/>
                <a:cs typeface="Times New Roman" panose="02020603050405020304" pitchFamily="18" charset="0"/>
              </a:rPr>
              <a:t>:</a:t>
            </a:r>
          </a:p>
          <a:p>
            <a:pPr>
              <a:lnSpc>
                <a:spcPts val="2600"/>
              </a:lnSpc>
            </a:pPr>
            <a:r>
              <a:rPr lang="vi-VN" dirty="0">
                <a:latin typeface="Times New Roman" panose="02020603050405020304" pitchFamily="18" charset="0"/>
                <a:cs typeface="Times New Roman" panose="02020603050405020304" pitchFamily="18" charset="0"/>
              </a:rPr>
              <a:t>   -Mỗi </a:t>
            </a:r>
            <a:r>
              <a:rPr lang="vi-VN" dirty="0" err="1">
                <a:latin typeface="Times New Roman" panose="02020603050405020304" pitchFamily="18" charset="0"/>
                <a:cs typeface="Times New Roman" panose="02020603050405020304" pitchFamily="18" charset="0"/>
              </a:rPr>
              <a:t>router</a:t>
            </a:r>
            <a:r>
              <a:rPr lang="vi-VN" dirty="0">
                <a:latin typeface="Times New Roman" panose="02020603050405020304" pitchFamily="18" charset="0"/>
                <a:cs typeface="Times New Roman" panose="02020603050405020304" pitchFamily="18" charset="0"/>
              </a:rPr>
              <a:t> có cùng bản đồ mạng (LSDB giống nhau).</a:t>
            </a:r>
          </a:p>
          <a:p>
            <a:pPr>
              <a:lnSpc>
                <a:spcPts val="2600"/>
              </a:lnSpc>
            </a:pPr>
            <a:r>
              <a:rPr lang="vi-VN" b="1" dirty="0">
                <a:latin typeface="Times New Roman" panose="02020603050405020304" pitchFamily="18" charset="0"/>
                <a:cs typeface="Times New Roman" panose="02020603050405020304" pitchFamily="18" charset="0"/>
              </a:rPr>
              <a:t>3.Áp dụng thuật toán </a:t>
            </a:r>
            <a:r>
              <a:rPr lang="vi-VN" b="1" dirty="0" err="1">
                <a:latin typeface="Times New Roman" panose="02020603050405020304" pitchFamily="18" charset="0"/>
                <a:cs typeface="Times New Roman" panose="02020603050405020304" pitchFamily="18" charset="0"/>
              </a:rPr>
              <a:t>Dijkstra</a:t>
            </a:r>
            <a:r>
              <a:rPr lang="vi-VN" dirty="0">
                <a:latin typeface="Times New Roman" panose="02020603050405020304" pitchFamily="18" charset="0"/>
                <a:cs typeface="Times New Roman" panose="02020603050405020304" pitchFamily="18" charset="0"/>
              </a:rPr>
              <a:t>:</a:t>
            </a:r>
          </a:p>
          <a:p>
            <a:pPr>
              <a:lnSpc>
                <a:spcPts val="2600"/>
              </a:lnSpc>
            </a:pP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Router</a:t>
            </a:r>
            <a:r>
              <a:rPr lang="vi-VN" dirty="0">
                <a:latin typeface="Times New Roman" panose="02020603050405020304" pitchFamily="18" charset="0"/>
                <a:cs typeface="Times New Roman" panose="02020603050405020304" pitchFamily="18" charset="0"/>
              </a:rPr>
              <a:t> sử dụng </a:t>
            </a:r>
            <a:r>
              <a:rPr lang="vi-VN" dirty="0" err="1">
                <a:latin typeface="Times New Roman" panose="02020603050405020304" pitchFamily="18" charset="0"/>
                <a:cs typeface="Times New Roman" panose="02020603050405020304" pitchFamily="18" charset="0"/>
              </a:rPr>
              <a:t>Dijkstra</a:t>
            </a:r>
            <a:r>
              <a:rPr lang="vi-VN" dirty="0">
                <a:latin typeface="Times New Roman" panose="02020603050405020304" pitchFamily="18" charset="0"/>
                <a:cs typeface="Times New Roman" panose="02020603050405020304" pitchFamily="18" charset="0"/>
              </a:rPr>
              <a:t> để tính toán cây đường đi ngắn nhất từ nó đến tất cả các </a:t>
            </a:r>
            <a:r>
              <a:rPr lang="vi-VN" dirty="0" err="1">
                <a:latin typeface="Times New Roman" panose="02020603050405020304" pitchFamily="18" charset="0"/>
                <a:cs typeface="Times New Roman" panose="02020603050405020304" pitchFamily="18" charset="0"/>
              </a:rPr>
              <a:t>router</a:t>
            </a:r>
            <a:r>
              <a:rPr lang="vi-VN" dirty="0">
                <a:latin typeface="Times New Roman" panose="02020603050405020304" pitchFamily="18" charset="0"/>
                <a:cs typeface="Times New Roman" panose="02020603050405020304" pitchFamily="18" charset="0"/>
              </a:rPr>
              <a:t> khác trong mạng.</a:t>
            </a:r>
          </a:p>
          <a:p>
            <a:pPr>
              <a:lnSpc>
                <a:spcPts val="2600"/>
              </a:lnSpc>
            </a:pPr>
            <a:r>
              <a:rPr lang="vi-VN" b="1" dirty="0">
                <a:latin typeface="Times New Roman" panose="02020603050405020304" pitchFamily="18" charset="0"/>
                <a:cs typeface="Times New Roman" panose="02020603050405020304" pitchFamily="18" charset="0"/>
              </a:rPr>
              <a:t>4.Xây dựng bảng định tuyến (</a:t>
            </a:r>
            <a:r>
              <a:rPr lang="vi-VN" b="1" dirty="0" err="1">
                <a:latin typeface="Times New Roman" panose="02020603050405020304" pitchFamily="18" charset="0"/>
                <a:cs typeface="Times New Roman" panose="02020603050405020304" pitchFamily="18" charset="0"/>
              </a:rPr>
              <a:t>Routing</a:t>
            </a:r>
            <a:r>
              <a:rPr lang="vi-VN" b="1" dirty="0">
                <a:latin typeface="Times New Roman" panose="02020603050405020304" pitchFamily="18" charset="0"/>
                <a:cs typeface="Times New Roman" panose="02020603050405020304" pitchFamily="18" charset="0"/>
              </a:rPr>
              <a:t> </a:t>
            </a:r>
            <a:r>
              <a:rPr lang="vi-VN" b="1" dirty="0" err="1">
                <a:latin typeface="Times New Roman" panose="02020603050405020304" pitchFamily="18" charset="0"/>
                <a:cs typeface="Times New Roman" panose="02020603050405020304" pitchFamily="18" charset="0"/>
              </a:rPr>
              <a:t>Table</a:t>
            </a:r>
            <a:r>
              <a:rPr lang="vi-VN" b="1"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a:t>
            </a:r>
          </a:p>
          <a:p>
            <a:pPr>
              <a:lnSpc>
                <a:spcPts val="2600"/>
              </a:lnSpc>
            </a:pPr>
            <a:r>
              <a:rPr lang="vi-VN" dirty="0">
                <a:latin typeface="Times New Roman" panose="02020603050405020304" pitchFamily="18" charset="0"/>
                <a:cs typeface="Times New Roman" panose="02020603050405020304" pitchFamily="18" charset="0"/>
              </a:rPr>
              <a:t>    -Dựa trên cây ngắn nhất, </a:t>
            </a:r>
            <a:r>
              <a:rPr lang="vi-VN" dirty="0" err="1">
                <a:latin typeface="Times New Roman" panose="02020603050405020304" pitchFamily="18" charset="0"/>
                <a:cs typeface="Times New Roman" panose="02020603050405020304" pitchFamily="18" charset="0"/>
              </a:rPr>
              <a:t>router</a:t>
            </a:r>
            <a:r>
              <a:rPr lang="vi-VN" dirty="0">
                <a:latin typeface="Times New Roman" panose="02020603050405020304" pitchFamily="18" charset="0"/>
                <a:cs typeface="Times New Roman" panose="02020603050405020304" pitchFamily="18" charset="0"/>
              </a:rPr>
              <a:t> xây bảng định tuyến để biết gửi gói tin theo hướng nào.</a:t>
            </a:r>
          </a:p>
          <a:p>
            <a:pPr>
              <a:lnSpc>
                <a:spcPts val="2600"/>
              </a:lnSpc>
            </a:pPr>
            <a:endParaRPr lang="en-US" dirty="0">
              <a:latin typeface="Times New Roman" panose="02020603050405020304" pitchFamily="18" charset="0"/>
              <a:cs typeface="Times New Roman" panose="02020603050405020304" pitchFamily="18" charset="0"/>
            </a:endParaRPr>
          </a:p>
        </p:txBody>
      </p:sp>
      <p:sp>
        <p:nvSpPr>
          <p:cNvPr id="23" name="Hộp Văn bản 22">
            <a:extLst>
              <a:ext uri="{FF2B5EF4-FFF2-40B4-BE49-F238E27FC236}">
                <a16:creationId xmlns:a16="http://schemas.microsoft.com/office/drawing/2014/main" id="{A72AF4E2-39C1-0C12-37A0-26D39D7235F2}"/>
              </a:ext>
            </a:extLst>
          </p:cNvPr>
          <p:cNvSpPr txBox="1"/>
          <p:nvPr/>
        </p:nvSpPr>
        <p:spPr>
          <a:xfrm>
            <a:off x="419987" y="2311322"/>
            <a:ext cx="7914593" cy="1730217"/>
          </a:xfrm>
          <a:prstGeom prst="rect">
            <a:avLst/>
          </a:prstGeom>
          <a:noFill/>
        </p:spPr>
        <p:txBody>
          <a:bodyPr wrap="square" rtlCol="0">
            <a:spAutoFit/>
          </a:bodyPr>
          <a:lstStyle/>
          <a:p>
            <a:pPr>
              <a:lnSpc>
                <a:spcPts val="2600"/>
              </a:lnSpc>
              <a:buNone/>
            </a:pPr>
            <a:r>
              <a:rPr lang="vi-VN" b="1" dirty="0">
                <a:latin typeface="Times New Roman" panose="02020603050405020304" pitchFamily="18" charset="0"/>
                <a:cs typeface="Times New Roman" panose="02020603050405020304" pitchFamily="18" charset="0"/>
              </a:rPr>
              <a:t>Ưu điểm của OSPF và </a:t>
            </a:r>
            <a:r>
              <a:rPr lang="vi-VN" b="1" dirty="0" err="1">
                <a:latin typeface="Times New Roman" panose="02020603050405020304" pitchFamily="18" charset="0"/>
                <a:cs typeface="Times New Roman" panose="02020603050405020304" pitchFamily="18" charset="0"/>
              </a:rPr>
              <a:t>Dijkstra</a:t>
            </a:r>
            <a:r>
              <a:rPr lang="vi-VN" b="1" dirty="0">
                <a:latin typeface="Times New Roman" panose="02020603050405020304" pitchFamily="18" charset="0"/>
                <a:cs typeface="Times New Roman" panose="02020603050405020304" pitchFamily="18" charset="0"/>
              </a:rPr>
              <a:t> trong định tuyến:</a:t>
            </a:r>
          </a:p>
          <a:p>
            <a:pPr>
              <a:lnSpc>
                <a:spcPts val="2600"/>
              </a:lnSpc>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Hội tụ nhanh</a:t>
            </a:r>
            <a:r>
              <a:rPr lang="vi-VN" dirty="0">
                <a:latin typeface="Times New Roman" panose="02020603050405020304" pitchFamily="18" charset="0"/>
                <a:cs typeface="Times New Roman" panose="02020603050405020304" pitchFamily="18" charset="0"/>
              </a:rPr>
              <a:t> (nhanh chóng phản ứng với thay đổi trong mạng).</a:t>
            </a:r>
          </a:p>
          <a:p>
            <a:pPr>
              <a:lnSpc>
                <a:spcPts val="2600"/>
              </a:lnSpc>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Hiệu quả và tối ưu hóa</a:t>
            </a:r>
            <a:r>
              <a:rPr lang="vi-VN" dirty="0">
                <a:latin typeface="Times New Roman" panose="02020603050405020304" pitchFamily="18" charset="0"/>
                <a:cs typeface="Times New Roman" panose="02020603050405020304" pitchFamily="18" charset="0"/>
              </a:rPr>
              <a:t> đường đi.</a:t>
            </a:r>
          </a:p>
          <a:p>
            <a:pPr>
              <a:lnSpc>
                <a:spcPts val="2600"/>
              </a:lnSpc>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Hỗ trợ phân vùng mạng (</a:t>
            </a:r>
            <a:r>
              <a:rPr lang="vi-VN" b="1" dirty="0" err="1">
                <a:latin typeface="Times New Roman" panose="02020603050405020304" pitchFamily="18" charset="0"/>
                <a:cs typeface="Times New Roman" panose="02020603050405020304" pitchFamily="18" charset="0"/>
              </a:rPr>
              <a:t>Area</a:t>
            </a:r>
            <a:r>
              <a:rPr lang="vi-VN" b="1"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giúp mở rộng quy mô</a:t>
            </a:r>
          </a:p>
          <a:p>
            <a:pPr>
              <a:lnSpc>
                <a:spcPts val="26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201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additive="base">
                                        <p:cTn id="24" dur="500" fill="hold"/>
                                        <p:tgtEl>
                                          <p:spTgt spid="1026"/>
                                        </p:tgtEl>
                                        <p:attrNameLst>
                                          <p:attrName>ppt_x</p:attrName>
                                        </p:attrNameLst>
                                      </p:cBhvr>
                                      <p:tavLst>
                                        <p:tav tm="0">
                                          <p:val>
                                            <p:strVal val="#ppt_x"/>
                                          </p:val>
                                        </p:tav>
                                        <p:tav tm="100000">
                                          <p:val>
                                            <p:strVal val="#ppt_x"/>
                                          </p:val>
                                        </p:tav>
                                      </p:tavLst>
                                    </p:anim>
                                    <p:anim calcmode="lin" valueType="num">
                                      <p:cBhvr additive="base">
                                        <p:cTn id="25"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026"/>
                                        </p:tgtEl>
                                      </p:cBhvr>
                                    </p:animEffect>
                                    <p:set>
                                      <p:cBhvr>
                                        <p:cTn id="33" dur="1" fill="hold">
                                          <p:stCondLst>
                                            <p:cond delay="499"/>
                                          </p:stCondLst>
                                        </p:cTn>
                                        <p:tgtEl>
                                          <p:spTgt spid="1026"/>
                                        </p:tgtEl>
                                        <p:attrNameLst>
                                          <p:attrName>style.visibility</p:attrName>
                                        </p:attrNameLst>
                                      </p:cBhvr>
                                      <p:to>
                                        <p:strVal val="hidden"/>
                                      </p:to>
                                    </p:set>
                                  </p:childTnLst>
                                </p:cTn>
                              </p:par>
                              <p:par>
                                <p:cTn id="34" presetID="2" presetClass="entr" presetSubtype="4"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par>
                                <p:cTn id="43" presetID="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1" grpId="0"/>
      <p:bldP spid="21" grpId="1"/>
      <p:bldP spid="22" grpId="0"/>
      <p:bldP spid="22" grpId="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C1BBD-CDA4-ED66-9674-1F9C4AAE282D}"/>
            </a:ext>
          </a:extLst>
        </p:cNvPr>
        <p:cNvGrpSpPr/>
        <p:nvPr/>
      </p:nvGrpSpPr>
      <p:grpSpPr>
        <a:xfrm>
          <a:off x="0" y="0"/>
          <a:ext cx="0" cy="0"/>
          <a:chOff x="0" y="0"/>
          <a:chExt cx="0" cy="0"/>
        </a:xfrm>
      </p:grpSpPr>
      <p:grpSp>
        <p:nvGrpSpPr>
          <p:cNvPr id="4" name="Nhóm 3">
            <a:extLst>
              <a:ext uri="{FF2B5EF4-FFF2-40B4-BE49-F238E27FC236}">
                <a16:creationId xmlns:a16="http://schemas.microsoft.com/office/drawing/2014/main" id="{E1D7D44F-4E75-D70D-3DB3-F7BD23A63333}"/>
              </a:ext>
            </a:extLst>
          </p:cNvPr>
          <p:cNvGrpSpPr/>
          <p:nvPr/>
        </p:nvGrpSpPr>
        <p:grpSpPr>
          <a:xfrm>
            <a:off x="152400" y="127694"/>
            <a:ext cx="8839200" cy="685800"/>
            <a:chOff x="152400" y="127694"/>
            <a:chExt cx="8839200" cy="685800"/>
          </a:xfrm>
        </p:grpSpPr>
        <p:grpSp>
          <p:nvGrpSpPr>
            <p:cNvPr id="5" name="Nhóm 4">
              <a:extLst>
                <a:ext uri="{FF2B5EF4-FFF2-40B4-BE49-F238E27FC236}">
                  <a16:creationId xmlns:a16="http://schemas.microsoft.com/office/drawing/2014/main" id="{4DCCD797-3E9C-1DC8-1961-E47718D8B58A}"/>
                </a:ext>
              </a:extLst>
            </p:cNvPr>
            <p:cNvGrpSpPr/>
            <p:nvPr/>
          </p:nvGrpSpPr>
          <p:grpSpPr>
            <a:xfrm>
              <a:off x="152400" y="139254"/>
              <a:ext cx="3734289" cy="645952"/>
              <a:chOff x="138740" y="216529"/>
              <a:chExt cx="4325885" cy="794446"/>
            </a:xfrm>
          </p:grpSpPr>
          <p:pic>
            <p:nvPicPr>
              <p:cNvPr id="10" name="Picture 2" descr="logo đại học bách khoa đà nẵng">
                <a:extLst>
                  <a:ext uri="{FF2B5EF4-FFF2-40B4-BE49-F238E27FC236}">
                    <a16:creationId xmlns:a16="http://schemas.microsoft.com/office/drawing/2014/main" id="{66BC76AF-9A4E-5721-B566-ACFD2E9C14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82A995B1-E524-A9AD-FC41-601AF11965DF}"/>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12" name="Hộp Văn bản 11">
                <a:extLst>
                  <a:ext uri="{FF2B5EF4-FFF2-40B4-BE49-F238E27FC236}">
                    <a16:creationId xmlns:a16="http://schemas.microsoft.com/office/drawing/2014/main" id="{DFF99B6A-6175-7092-1D79-49FFE92442F2}"/>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6" name="Nhóm 5">
              <a:extLst>
                <a:ext uri="{FF2B5EF4-FFF2-40B4-BE49-F238E27FC236}">
                  <a16:creationId xmlns:a16="http://schemas.microsoft.com/office/drawing/2014/main" id="{3301B56D-0A5C-CCAA-819F-CA3842705D08}"/>
                </a:ext>
              </a:extLst>
            </p:cNvPr>
            <p:cNvGrpSpPr/>
            <p:nvPr/>
          </p:nvGrpSpPr>
          <p:grpSpPr>
            <a:xfrm>
              <a:off x="5763042" y="127694"/>
              <a:ext cx="3228558" cy="685800"/>
              <a:chOff x="8882569" y="-230650"/>
              <a:chExt cx="3228558" cy="685800"/>
            </a:xfrm>
          </p:grpSpPr>
          <p:pic>
            <p:nvPicPr>
              <p:cNvPr id="7" name="Hình ảnh 6">
                <a:extLst>
                  <a:ext uri="{FF2B5EF4-FFF2-40B4-BE49-F238E27FC236}">
                    <a16:creationId xmlns:a16="http://schemas.microsoft.com/office/drawing/2014/main" id="{3E51E299-8C0F-0069-FC1D-E39663B7C610}"/>
                  </a:ext>
                </a:extLst>
              </p:cNvPr>
              <p:cNvPicPr>
                <a:picLocks noChangeAspect="1"/>
              </p:cNvPicPr>
              <p:nvPr/>
            </p:nvPicPr>
            <p:blipFill>
              <a:blip r:embed="rId3"/>
              <a:stretch>
                <a:fillRect/>
              </a:stretch>
            </p:blipFill>
            <p:spPr>
              <a:xfrm>
                <a:off x="11425327" y="-230650"/>
                <a:ext cx="685800" cy="685800"/>
              </a:xfrm>
              <a:prstGeom prst="rect">
                <a:avLst/>
              </a:prstGeom>
            </p:spPr>
          </p:pic>
          <p:sp>
            <p:nvSpPr>
              <p:cNvPr id="8" name="Hộp Văn bản 7">
                <a:extLst>
                  <a:ext uri="{FF2B5EF4-FFF2-40B4-BE49-F238E27FC236}">
                    <a16:creationId xmlns:a16="http://schemas.microsoft.com/office/drawing/2014/main" id="{D535945F-5473-3108-A991-7921368EC6B6}"/>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21" name="Title 12">
            <a:extLst>
              <a:ext uri="{FF2B5EF4-FFF2-40B4-BE49-F238E27FC236}">
                <a16:creationId xmlns:a16="http://schemas.microsoft.com/office/drawing/2014/main" id="{57968767-483B-00CA-2E13-645D92CCABEF}"/>
              </a:ext>
            </a:extLst>
          </p:cNvPr>
          <p:cNvSpPr txBox="1">
            <a:spLocks/>
          </p:cNvSpPr>
          <p:nvPr/>
        </p:nvSpPr>
        <p:spPr>
          <a:xfrm>
            <a:off x="419987" y="1155766"/>
            <a:ext cx="6585328" cy="609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vi-VN" sz="2400" b="1" dirty="0">
                <a:latin typeface="Times New Roman" panose="02020603050405020304" pitchFamily="18" charset="0"/>
                <a:cs typeface="Times New Roman" panose="02020603050405020304" pitchFamily="18" charset="0"/>
              </a:rPr>
              <a:t>ỨNG DỤNG:</a:t>
            </a:r>
            <a:endParaRPr lang="en-US" sz="2400" b="1" dirty="0">
              <a:latin typeface="Times New Roman" panose="02020603050405020304" pitchFamily="18" charset="0"/>
              <a:cs typeface="Times New Roman" panose="02020603050405020304" pitchFamily="18" charset="0"/>
            </a:endParaRPr>
          </a:p>
        </p:txBody>
      </p:sp>
      <p:sp>
        <p:nvSpPr>
          <p:cNvPr id="22" name="Hộp Văn bản 21">
            <a:extLst>
              <a:ext uri="{FF2B5EF4-FFF2-40B4-BE49-F238E27FC236}">
                <a16:creationId xmlns:a16="http://schemas.microsoft.com/office/drawing/2014/main" id="{92C4042C-5794-A58E-921A-A2D8A1E968D8}"/>
              </a:ext>
            </a:extLst>
          </p:cNvPr>
          <p:cNvSpPr txBox="1"/>
          <p:nvPr/>
        </p:nvSpPr>
        <p:spPr>
          <a:xfrm>
            <a:off x="3677091" y="1396034"/>
            <a:ext cx="4124206"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GAME PHÁT TRIỂN NHÂN VẬT (AI)</a:t>
            </a:r>
          </a:p>
        </p:txBody>
      </p:sp>
      <p:sp>
        <p:nvSpPr>
          <p:cNvPr id="24" name="Hộp Văn bản 23">
            <a:extLst>
              <a:ext uri="{FF2B5EF4-FFF2-40B4-BE49-F238E27FC236}">
                <a16:creationId xmlns:a16="http://schemas.microsoft.com/office/drawing/2014/main" id="{41E90861-6575-EBF5-FFEE-986960E66F1A}"/>
              </a:ext>
            </a:extLst>
          </p:cNvPr>
          <p:cNvSpPr txBox="1"/>
          <p:nvPr/>
        </p:nvSpPr>
        <p:spPr>
          <a:xfrm>
            <a:off x="3200400" y="1752600"/>
            <a:ext cx="7086600" cy="369332"/>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Giúp nhân vật tìm đường đi nhanh nhất đến mục tiêu</a:t>
            </a:r>
            <a:endParaRPr lang="en-US" b="1" dirty="0">
              <a:latin typeface="Times New Roman" panose="02020603050405020304" pitchFamily="18" charset="0"/>
              <a:cs typeface="Times New Roman" panose="02020603050405020304" pitchFamily="18" charset="0"/>
            </a:endParaRPr>
          </a:p>
        </p:txBody>
      </p:sp>
      <p:sp>
        <p:nvSpPr>
          <p:cNvPr id="26" name="Hộp Văn bản 25">
            <a:extLst>
              <a:ext uri="{FF2B5EF4-FFF2-40B4-BE49-F238E27FC236}">
                <a16:creationId xmlns:a16="http://schemas.microsoft.com/office/drawing/2014/main" id="{55987EBD-8D6C-4459-FC29-5AA98FBEE1FA}"/>
              </a:ext>
            </a:extLst>
          </p:cNvPr>
          <p:cNvSpPr txBox="1"/>
          <p:nvPr/>
        </p:nvSpPr>
        <p:spPr>
          <a:xfrm>
            <a:off x="439420" y="2362200"/>
            <a:ext cx="8709660" cy="646331"/>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Trong </a:t>
            </a:r>
            <a:r>
              <a:rPr lang="vi-VN" dirty="0" err="1">
                <a:latin typeface="Times New Roman" panose="02020603050405020304" pitchFamily="18" charset="0"/>
                <a:cs typeface="Times New Roman" panose="02020603050405020304" pitchFamily="18" charset="0"/>
              </a:rPr>
              <a:t>game</a:t>
            </a:r>
            <a:r>
              <a:rPr lang="vi-VN" dirty="0">
                <a:latin typeface="Times New Roman" panose="02020603050405020304" pitchFamily="18" charset="0"/>
                <a:cs typeface="Times New Roman" panose="02020603050405020304" pitchFamily="18" charset="0"/>
              </a:rPr>
              <a:t> có nhân vật (</a:t>
            </a:r>
            <a:r>
              <a:rPr lang="vi-VN" dirty="0" err="1">
                <a:latin typeface="Times New Roman" panose="02020603050405020304" pitchFamily="18" charset="0"/>
                <a:cs typeface="Times New Roman" panose="02020603050405020304" pitchFamily="18" charset="0"/>
              </a:rPr>
              <a:t>player</a:t>
            </a:r>
            <a:r>
              <a:rPr lang="vi-VN" dirty="0">
                <a:latin typeface="Times New Roman" panose="02020603050405020304" pitchFamily="18" charset="0"/>
                <a:cs typeface="Times New Roman" panose="02020603050405020304" pitchFamily="18" charset="0"/>
              </a:rPr>
              <a:t>, NPC, </a:t>
            </a:r>
            <a:r>
              <a:rPr lang="vi-VN" dirty="0" err="1">
                <a:latin typeface="Times New Roman" panose="02020603050405020304" pitchFamily="18" charset="0"/>
                <a:cs typeface="Times New Roman" panose="02020603050405020304" pitchFamily="18" charset="0"/>
              </a:rPr>
              <a:t>bot</a:t>
            </a:r>
            <a:r>
              <a:rPr lang="vi-VN" dirty="0">
                <a:latin typeface="Times New Roman" panose="02020603050405020304" pitchFamily="18" charset="0"/>
                <a:cs typeface="Times New Roman" panose="02020603050405020304" pitchFamily="18" charset="0"/>
              </a:rPr>
              <a:t>...) cần di chuyển từ vị trí hiện tại đến mục tiêu, tránh vật cản, chọn đường ngắn nhất → đây chính là bài toán tìm đường đi ngắn nhất.</a:t>
            </a:r>
            <a:endParaRPr lang="en-US" dirty="0">
              <a:latin typeface="Times New Roman" panose="02020603050405020304" pitchFamily="18" charset="0"/>
              <a:cs typeface="Times New Roman" panose="02020603050405020304" pitchFamily="18" charset="0"/>
            </a:endParaRPr>
          </a:p>
        </p:txBody>
      </p:sp>
      <p:sp>
        <p:nvSpPr>
          <p:cNvPr id="28" name="Hộp Văn bản 27">
            <a:extLst>
              <a:ext uri="{FF2B5EF4-FFF2-40B4-BE49-F238E27FC236}">
                <a16:creationId xmlns:a16="http://schemas.microsoft.com/office/drawing/2014/main" id="{0E94270D-31D0-06DF-5BEC-B9D950FFB1F6}"/>
              </a:ext>
            </a:extLst>
          </p:cNvPr>
          <p:cNvSpPr txBox="1"/>
          <p:nvPr/>
        </p:nvSpPr>
        <p:spPr>
          <a:xfrm>
            <a:off x="393700" y="3146583"/>
            <a:ext cx="7901940" cy="1730217"/>
          </a:xfrm>
          <a:prstGeom prst="rect">
            <a:avLst/>
          </a:prstGeom>
          <a:noFill/>
        </p:spPr>
        <p:txBody>
          <a:bodyPr wrap="square">
            <a:spAutoFit/>
          </a:bodyPr>
          <a:lstStyle/>
          <a:p>
            <a:pPr>
              <a:lnSpc>
                <a:spcPts val="2600"/>
              </a:lnSpc>
              <a:buNone/>
            </a:pPr>
            <a:r>
              <a:rPr lang="vi-VN" b="1" dirty="0">
                <a:latin typeface="Times New Roman" panose="02020603050405020304" pitchFamily="18" charset="0"/>
                <a:cs typeface="Times New Roman" panose="02020603050405020304" pitchFamily="18" charset="0"/>
              </a:rPr>
              <a:t>Quy trình tìm đường cho nhân vật:</a:t>
            </a:r>
          </a:p>
          <a:p>
            <a:pPr>
              <a:lnSpc>
                <a:spcPts val="2600"/>
              </a:lnSpc>
              <a:buFont typeface="+mj-lt"/>
              <a:buAutoNum type="arabicPeriod"/>
            </a:pPr>
            <a:r>
              <a:rPr lang="vi-VN" dirty="0">
                <a:latin typeface="Times New Roman" panose="02020603050405020304" pitchFamily="18" charset="0"/>
                <a:cs typeface="Times New Roman" panose="02020603050405020304" pitchFamily="18" charset="0"/>
              </a:rPr>
              <a:t>Xác định vị trí hiện tại và mục tiêu.</a:t>
            </a:r>
          </a:p>
          <a:p>
            <a:pPr>
              <a:lnSpc>
                <a:spcPts val="2600"/>
              </a:lnSpc>
              <a:buFont typeface="+mj-lt"/>
              <a:buAutoNum type="arabicPeriod"/>
            </a:pPr>
            <a:r>
              <a:rPr lang="vi-VN" dirty="0">
                <a:latin typeface="Times New Roman" panose="02020603050405020304" pitchFamily="18" charset="0"/>
                <a:cs typeface="Times New Roman" panose="02020603050405020304" pitchFamily="18" charset="0"/>
              </a:rPr>
              <a:t>Áp dụng thuật toán </a:t>
            </a:r>
            <a:r>
              <a:rPr lang="vi-VN" dirty="0" err="1">
                <a:latin typeface="Times New Roman" panose="02020603050405020304" pitchFamily="18" charset="0"/>
                <a:cs typeface="Times New Roman" panose="02020603050405020304" pitchFamily="18" charset="0"/>
              </a:rPr>
              <a:t>Dijkstra</a:t>
            </a:r>
            <a:r>
              <a:rPr lang="vi-VN" dirty="0">
                <a:latin typeface="Times New Roman" panose="02020603050405020304" pitchFamily="18" charset="0"/>
                <a:cs typeface="Times New Roman" panose="02020603050405020304" pitchFamily="18" charset="0"/>
              </a:rPr>
              <a:t> để tính đường ngắn nhất.</a:t>
            </a:r>
          </a:p>
          <a:p>
            <a:pPr>
              <a:lnSpc>
                <a:spcPts val="2600"/>
              </a:lnSpc>
              <a:buFont typeface="+mj-lt"/>
              <a:buAutoNum type="arabicPeriod"/>
            </a:pPr>
            <a:r>
              <a:rPr lang="vi-VN" dirty="0">
                <a:latin typeface="Times New Roman" panose="02020603050405020304" pitchFamily="18" charset="0"/>
                <a:cs typeface="Times New Roman" panose="02020603050405020304" pitchFamily="18" charset="0"/>
              </a:rPr>
              <a:t>Lưu đường đi thành danh sách bước di chuyển.</a:t>
            </a:r>
          </a:p>
          <a:p>
            <a:pPr>
              <a:lnSpc>
                <a:spcPts val="2600"/>
              </a:lnSpc>
              <a:buFont typeface="+mj-lt"/>
              <a:buAutoNum type="arabicPeriod"/>
            </a:pPr>
            <a:r>
              <a:rPr lang="vi-VN" dirty="0">
                <a:latin typeface="Times New Roman" panose="02020603050405020304" pitchFamily="18" charset="0"/>
                <a:cs typeface="Times New Roman" panose="02020603050405020304" pitchFamily="18" charset="0"/>
              </a:rPr>
              <a:t>Cho nhân vật lần lượt di chuyển theo các bước đó.</a:t>
            </a:r>
          </a:p>
        </p:txBody>
      </p:sp>
      <p:sp>
        <p:nvSpPr>
          <p:cNvPr id="31" name="AutoShape 2" descr="Ảnh chụp màn hình 8">
            <a:extLst>
              <a:ext uri="{FF2B5EF4-FFF2-40B4-BE49-F238E27FC236}">
                <a16:creationId xmlns:a16="http://schemas.microsoft.com/office/drawing/2014/main" id="{7A7BF4FB-E653-C0AA-841A-21491284FDB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AutoShape 4" descr="Ảnh chụp màn hình 8">
            <a:extLst>
              <a:ext uri="{FF2B5EF4-FFF2-40B4-BE49-F238E27FC236}">
                <a16:creationId xmlns:a16="http://schemas.microsoft.com/office/drawing/2014/main" id="{0695A1CF-23A3-EDE3-FDC5-4C95D63D0F6E}"/>
              </a:ext>
            </a:extLst>
          </p:cNvPr>
          <p:cNvSpPr>
            <a:spLocks noChangeAspect="1" noChangeArrowheads="1"/>
          </p:cNvSpPr>
          <p:nvPr/>
        </p:nvSpPr>
        <p:spPr bwMode="auto">
          <a:xfrm>
            <a:off x="4572000" y="34290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Hộp Văn bản 35">
            <a:extLst>
              <a:ext uri="{FF2B5EF4-FFF2-40B4-BE49-F238E27FC236}">
                <a16:creationId xmlns:a16="http://schemas.microsoft.com/office/drawing/2014/main" id="{C3F936A5-1B64-EC58-7C34-954674D93A16}"/>
              </a:ext>
            </a:extLst>
          </p:cNvPr>
          <p:cNvSpPr txBox="1"/>
          <p:nvPr/>
        </p:nvSpPr>
        <p:spPr>
          <a:xfrm>
            <a:off x="439420" y="2336639"/>
            <a:ext cx="2428870" cy="369332"/>
          </a:xfrm>
          <a:prstGeom prst="rect">
            <a:avLst/>
          </a:prstGeom>
          <a:noFill/>
        </p:spPr>
        <p:txBody>
          <a:bodyPr wrap="none" rtlCol="0">
            <a:spAutoFit/>
          </a:bodyPr>
          <a:lstStyle/>
          <a:p>
            <a:r>
              <a:rPr lang="vi-VN" b="1" dirty="0">
                <a:latin typeface="Times New Roman" panose="02020603050405020304" pitchFamily="18" charset="0"/>
                <a:cs typeface="Times New Roman" panose="02020603050405020304" pitchFamily="18" charset="0"/>
              </a:rPr>
              <a:t>Các loại </a:t>
            </a:r>
            <a:r>
              <a:rPr lang="vi-VN" b="1" dirty="0" err="1">
                <a:latin typeface="Times New Roman" panose="02020603050405020304" pitchFamily="18" charset="0"/>
                <a:cs typeface="Times New Roman" panose="02020603050405020304" pitchFamily="18" charset="0"/>
              </a:rPr>
              <a:t>game</a:t>
            </a:r>
            <a:r>
              <a:rPr lang="vi-VN" b="1" dirty="0">
                <a:latin typeface="Times New Roman" panose="02020603050405020304" pitchFamily="18" charset="0"/>
                <a:cs typeface="Times New Roman" panose="02020603050405020304" pitchFamily="18" charset="0"/>
              </a:rPr>
              <a:t> áp dụng</a:t>
            </a:r>
            <a:endParaRPr lang="en-US" b="1" dirty="0">
              <a:latin typeface="Times New Roman" panose="02020603050405020304" pitchFamily="18" charset="0"/>
              <a:cs typeface="Times New Roman" panose="02020603050405020304" pitchFamily="18" charset="0"/>
            </a:endParaRPr>
          </a:p>
        </p:txBody>
      </p:sp>
      <p:grpSp>
        <p:nvGrpSpPr>
          <p:cNvPr id="39" name="Nhóm 38">
            <a:extLst>
              <a:ext uri="{FF2B5EF4-FFF2-40B4-BE49-F238E27FC236}">
                <a16:creationId xmlns:a16="http://schemas.microsoft.com/office/drawing/2014/main" id="{7CDB2E8F-D3CD-7A28-2C19-286315BA1C8C}"/>
              </a:ext>
            </a:extLst>
          </p:cNvPr>
          <p:cNvGrpSpPr/>
          <p:nvPr/>
        </p:nvGrpSpPr>
        <p:grpSpPr>
          <a:xfrm>
            <a:off x="1414212" y="2945428"/>
            <a:ext cx="9294428" cy="3075128"/>
            <a:chOff x="1414212" y="2945428"/>
            <a:chExt cx="9294428" cy="3075128"/>
          </a:xfrm>
        </p:grpSpPr>
        <p:pic>
          <p:nvPicPr>
            <p:cNvPr id="35" name="Hình ảnh 34" descr="Ảnh có chứa Game PC, Phần mềm game, ảnh chụp màn hình, Trò chơi phiêu lưu&#10;&#10;Nội dung do AI tạo ra có thể không chính xác.">
              <a:extLst>
                <a:ext uri="{FF2B5EF4-FFF2-40B4-BE49-F238E27FC236}">
                  <a16:creationId xmlns:a16="http://schemas.microsoft.com/office/drawing/2014/main" id="{0482525B-0A78-B744-B13A-2373802278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4212" y="2945428"/>
              <a:ext cx="5860916" cy="2637412"/>
            </a:xfrm>
            <a:prstGeom prst="rect">
              <a:avLst/>
            </a:prstGeom>
          </p:spPr>
        </p:pic>
        <p:sp>
          <p:nvSpPr>
            <p:cNvPr id="38" name="Hộp Văn bản 37">
              <a:extLst>
                <a:ext uri="{FF2B5EF4-FFF2-40B4-BE49-F238E27FC236}">
                  <a16:creationId xmlns:a16="http://schemas.microsoft.com/office/drawing/2014/main" id="{0ABF66F5-2FF2-6438-3F27-F16559A83462}"/>
                </a:ext>
              </a:extLst>
            </p:cNvPr>
            <p:cNvSpPr txBox="1"/>
            <p:nvPr/>
          </p:nvSpPr>
          <p:spPr>
            <a:xfrm>
              <a:off x="2209800" y="5624037"/>
              <a:ext cx="8498840" cy="396519"/>
            </a:xfrm>
            <a:prstGeom prst="rect">
              <a:avLst/>
            </a:prstGeom>
            <a:noFill/>
          </p:spPr>
          <p:txBody>
            <a:bodyPr wrap="square">
              <a:spAutoFit/>
            </a:bodyPr>
            <a:lstStyle/>
            <a:p>
              <a:pPr>
                <a:lnSpc>
                  <a:spcPts val="26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Game </a:t>
              </a:r>
              <a:r>
                <a:rPr lang="en-US" dirty="0" err="1">
                  <a:latin typeface="Times New Roman" panose="02020603050405020304" pitchFamily="18" charset="0"/>
                  <a:cs typeface="Times New Roman" panose="02020603050405020304" pitchFamily="18" charset="0"/>
                </a:rPr>
                <a:t>chiến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(XCOM, Fire Emblem).</a:t>
              </a:r>
            </a:p>
          </p:txBody>
        </p:sp>
      </p:grpSp>
      <p:grpSp>
        <p:nvGrpSpPr>
          <p:cNvPr id="42" name="Nhóm 41">
            <a:extLst>
              <a:ext uri="{FF2B5EF4-FFF2-40B4-BE49-F238E27FC236}">
                <a16:creationId xmlns:a16="http://schemas.microsoft.com/office/drawing/2014/main" id="{A9212526-EDAE-0F9D-574D-9BCB3DFFC292}"/>
              </a:ext>
            </a:extLst>
          </p:cNvPr>
          <p:cNvGrpSpPr/>
          <p:nvPr/>
        </p:nvGrpSpPr>
        <p:grpSpPr>
          <a:xfrm>
            <a:off x="2159000" y="2955588"/>
            <a:ext cx="8488680" cy="3064967"/>
            <a:chOff x="2159000" y="2955588"/>
            <a:chExt cx="8488680" cy="3064967"/>
          </a:xfrm>
        </p:grpSpPr>
        <p:pic>
          <p:nvPicPr>
            <p:cNvPr id="2056" name="Picture 8">
              <a:extLst>
                <a:ext uri="{FF2B5EF4-FFF2-40B4-BE49-F238E27FC236}">
                  <a16:creationId xmlns:a16="http://schemas.microsoft.com/office/drawing/2014/main" id="{5CC4120F-DF71-2550-7BDA-815CEC39E7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800" b="11445"/>
            <a:stretch/>
          </p:blipFill>
          <p:spPr bwMode="auto">
            <a:xfrm>
              <a:off x="2159000" y="2955588"/>
              <a:ext cx="4572000" cy="2700504"/>
            </a:xfrm>
            <a:prstGeom prst="rect">
              <a:avLst/>
            </a:prstGeom>
            <a:noFill/>
            <a:extLst>
              <a:ext uri="{909E8E84-426E-40DD-AFC4-6F175D3DCCD1}">
                <a14:hiddenFill xmlns:a14="http://schemas.microsoft.com/office/drawing/2010/main">
                  <a:solidFill>
                    <a:srgbClr val="FFFFFF"/>
                  </a:solidFill>
                </a14:hiddenFill>
              </a:ext>
            </a:extLst>
          </p:spPr>
        </p:pic>
        <p:sp>
          <p:nvSpPr>
            <p:cNvPr id="41" name="Hộp Văn bản 40">
              <a:extLst>
                <a:ext uri="{FF2B5EF4-FFF2-40B4-BE49-F238E27FC236}">
                  <a16:creationId xmlns:a16="http://schemas.microsoft.com/office/drawing/2014/main" id="{E93B5CC8-780D-6098-72C1-8619C037432A}"/>
                </a:ext>
              </a:extLst>
            </p:cNvPr>
            <p:cNvSpPr txBox="1"/>
            <p:nvPr/>
          </p:nvSpPr>
          <p:spPr>
            <a:xfrm>
              <a:off x="2225040" y="5624036"/>
              <a:ext cx="8422640" cy="396519"/>
            </a:xfrm>
            <a:prstGeom prst="rect">
              <a:avLst/>
            </a:prstGeom>
            <a:noFill/>
          </p:spPr>
          <p:txBody>
            <a:bodyPr wrap="square">
              <a:spAutoFit/>
            </a:bodyPr>
            <a:lstStyle/>
            <a:p>
              <a:pPr>
                <a:lnSpc>
                  <a:spcPts val="26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Game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/RPG (The Witcher, Skyrim).</a:t>
              </a:r>
            </a:p>
          </p:txBody>
        </p:sp>
      </p:grpSp>
      <p:grpSp>
        <p:nvGrpSpPr>
          <p:cNvPr id="45" name="Nhóm 44">
            <a:extLst>
              <a:ext uri="{FF2B5EF4-FFF2-40B4-BE49-F238E27FC236}">
                <a16:creationId xmlns:a16="http://schemas.microsoft.com/office/drawing/2014/main" id="{9B06E323-F764-CDBA-254B-79915B8FB370}"/>
              </a:ext>
            </a:extLst>
          </p:cNvPr>
          <p:cNvGrpSpPr/>
          <p:nvPr/>
        </p:nvGrpSpPr>
        <p:grpSpPr>
          <a:xfrm>
            <a:off x="1791011" y="2930231"/>
            <a:ext cx="8458200" cy="3131521"/>
            <a:chOff x="1791011" y="2930231"/>
            <a:chExt cx="8458200" cy="3131521"/>
          </a:xfrm>
        </p:grpSpPr>
        <p:pic>
          <p:nvPicPr>
            <p:cNvPr id="2058" name="Picture 10" descr="Hướng dẫn cách tải Minecraft PC miễn phí trên máy tính đơn giản">
              <a:extLst>
                <a:ext uri="{FF2B5EF4-FFF2-40B4-BE49-F238E27FC236}">
                  <a16:creationId xmlns:a16="http://schemas.microsoft.com/office/drawing/2014/main" id="{C77156FB-285E-1351-1EB9-0E4EEAA7D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1011" y="2930231"/>
              <a:ext cx="5257800" cy="2751217"/>
            </a:xfrm>
            <a:prstGeom prst="rect">
              <a:avLst/>
            </a:prstGeom>
            <a:noFill/>
            <a:extLst>
              <a:ext uri="{909E8E84-426E-40DD-AFC4-6F175D3DCCD1}">
                <a14:hiddenFill xmlns:a14="http://schemas.microsoft.com/office/drawing/2010/main">
                  <a:solidFill>
                    <a:srgbClr val="FFFFFF"/>
                  </a:solidFill>
                </a14:hiddenFill>
              </a:ext>
            </a:extLst>
          </p:spPr>
        </p:pic>
        <p:sp>
          <p:nvSpPr>
            <p:cNvPr id="44" name="Hộp Văn bản 43">
              <a:extLst>
                <a:ext uri="{FF2B5EF4-FFF2-40B4-BE49-F238E27FC236}">
                  <a16:creationId xmlns:a16="http://schemas.microsoft.com/office/drawing/2014/main" id="{C5A97D61-C2B6-F3A9-5C55-4D67AF6329F4}"/>
                </a:ext>
              </a:extLst>
            </p:cNvPr>
            <p:cNvSpPr txBox="1"/>
            <p:nvPr/>
          </p:nvSpPr>
          <p:spPr>
            <a:xfrm>
              <a:off x="1826571" y="5665233"/>
              <a:ext cx="8422640" cy="396519"/>
            </a:xfrm>
            <a:prstGeom prst="rect">
              <a:avLst/>
            </a:prstGeom>
            <a:noFill/>
          </p:spPr>
          <p:txBody>
            <a:bodyPr wrap="square">
              <a:spAutoFit/>
            </a:bodyPr>
            <a:lstStyle/>
            <a:p>
              <a:pPr>
                <a:lnSpc>
                  <a:spcPts val="26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Game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sandbox (Minecraft mods, </a:t>
              </a:r>
              <a:r>
                <a:rPr lang="en-US" dirty="0" err="1">
                  <a:latin typeface="Times New Roman" panose="02020603050405020304" pitchFamily="18" charset="0"/>
                  <a:cs typeface="Times New Roman" panose="02020603050405020304" pitchFamily="18" charset="0"/>
                </a:rPr>
                <a:t>RimWorld</a:t>
              </a:r>
              <a:r>
                <a:rPr lang="en-US" dirty="0">
                  <a:latin typeface="Times New Roman" panose="02020603050405020304" pitchFamily="18" charset="0"/>
                  <a:cs typeface="Times New Roman" panose="02020603050405020304" pitchFamily="18" charset="0"/>
                </a:rPr>
                <a:t>).</a:t>
              </a:r>
            </a:p>
          </p:txBody>
        </p:sp>
      </p:grpSp>
      <p:grpSp>
        <p:nvGrpSpPr>
          <p:cNvPr id="48" name="Nhóm 47">
            <a:extLst>
              <a:ext uri="{FF2B5EF4-FFF2-40B4-BE49-F238E27FC236}">
                <a16:creationId xmlns:a16="http://schemas.microsoft.com/office/drawing/2014/main" id="{908AF626-CF7D-C576-BE43-47C4CC53A8A8}"/>
              </a:ext>
            </a:extLst>
          </p:cNvPr>
          <p:cNvGrpSpPr/>
          <p:nvPr/>
        </p:nvGrpSpPr>
        <p:grpSpPr>
          <a:xfrm>
            <a:off x="1533681" y="2897407"/>
            <a:ext cx="8882548" cy="3173486"/>
            <a:chOff x="1533681" y="2897407"/>
            <a:chExt cx="8882548" cy="3173486"/>
          </a:xfrm>
        </p:grpSpPr>
        <p:pic>
          <p:nvPicPr>
            <p:cNvPr id="2060" name="Picture 12" descr="Trí tuệ nhân tạo nay đã chơi StarCraft II giỏi hơn 98,8% người chơi trên toàn thế giới dù bị nerf tơi bời - Ảnh 1.">
              <a:extLst>
                <a:ext uri="{FF2B5EF4-FFF2-40B4-BE49-F238E27FC236}">
                  <a16:creationId xmlns:a16="http://schemas.microsoft.com/office/drawing/2014/main" id="{A9C77253-77B9-000B-DE03-D039D7E34A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3681" y="2897407"/>
              <a:ext cx="5657850" cy="2784041"/>
            </a:xfrm>
            <a:prstGeom prst="rect">
              <a:avLst/>
            </a:prstGeom>
            <a:noFill/>
            <a:extLst>
              <a:ext uri="{909E8E84-426E-40DD-AFC4-6F175D3DCCD1}">
                <a14:hiddenFill xmlns:a14="http://schemas.microsoft.com/office/drawing/2010/main">
                  <a:solidFill>
                    <a:srgbClr val="FFFFFF"/>
                  </a:solidFill>
                </a14:hiddenFill>
              </a:ext>
            </a:extLst>
          </p:spPr>
        </p:pic>
        <p:sp>
          <p:nvSpPr>
            <p:cNvPr id="47" name="Hộp Văn bản 46">
              <a:extLst>
                <a:ext uri="{FF2B5EF4-FFF2-40B4-BE49-F238E27FC236}">
                  <a16:creationId xmlns:a16="http://schemas.microsoft.com/office/drawing/2014/main" id="{B77AB279-DBBE-F205-80C9-293B3AAA9C2C}"/>
                </a:ext>
              </a:extLst>
            </p:cNvPr>
            <p:cNvSpPr txBox="1"/>
            <p:nvPr/>
          </p:nvSpPr>
          <p:spPr>
            <a:xfrm>
              <a:off x="2069789" y="5674374"/>
              <a:ext cx="8346440" cy="396519"/>
            </a:xfrm>
            <a:prstGeom prst="rect">
              <a:avLst/>
            </a:prstGeom>
            <a:noFill/>
          </p:spPr>
          <p:txBody>
            <a:bodyPr wrap="square">
              <a:spAutoFit/>
            </a:bodyPr>
            <a:lstStyle/>
            <a:p>
              <a:pPr>
                <a:lnSpc>
                  <a:spcPts val="26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Game AI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phỏng</a:t>
              </a:r>
              <a:r>
                <a:rPr lang="en-US" dirty="0">
                  <a:latin typeface="Times New Roman" panose="02020603050405020304" pitchFamily="18" charset="0"/>
                  <a:cs typeface="Times New Roman" panose="02020603050405020304" pitchFamily="18" charset="0"/>
                </a:rPr>
                <a:t> (The Sims, StarCraft bot).</a:t>
              </a:r>
            </a:p>
          </p:txBody>
        </p:sp>
      </p:grpSp>
    </p:spTree>
    <p:extLst>
      <p:ext uri="{BB962C8B-B14F-4D97-AF65-F5344CB8AC3E}">
        <p14:creationId xmlns:p14="http://schemas.microsoft.com/office/powerpoint/2010/main" val="365028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fill="hold"/>
                                        <p:tgtEl>
                                          <p:spTgt spid="24"/>
                                        </p:tgtEl>
                                        <p:attrNameLst>
                                          <p:attrName>ppt_x</p:attrName>
                                        </p:attrNameLst>
                                      </p:cBhvr>
                                      <p:tavLst>
                                        <p:tav tm="0">
                                          <p:val>
                                            <p:strVal val="#ppt_x"/>
                                          </p:val>
                                        </p:tav>
                                        <p:tav tm="100000">
                                          <p:val>
                                            <p:strVal val="#ppt_x"/>
                                          </p:val>
                                        </p:tav>
                                      </p:tavLst>
                                    </p:anim>
                                    <p:anim calcmode="lin" valueType="num">
                                      <p:cBhvr additive="base">
                                        <p:cTn id="1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26"/>
                                        </p:tgtEl>
                                      </p:cBhvr>
                                    </p:animEffect>
                                    <p:set>
                                      <p:cBhvr>
                                        <p:cTn id="31" dur="1" fill="hold">
                                          <p:stCondLst>
                                            <p:cond delay="499"/>
                                          </p:stCondLst>
                                        </p:cTn>
                                        <p:tgtEl>
                                          <p:spTgt spid="26"/>
                                        </p:tgtEl>
                                        <p:attrNameLst>
                                          <p:attrName>style.visibility</p:attrName>
                                        </p:attrNameLst>
                                      </p:cBhvr>
                                      <p:to>
                                        <p:strVal val="hidden"/>
                                      </p:to>
                                    </p:set>
                                  </p:childTnLst>
                                </p:cTn>
                              </p:par>
                              <p:par>
                                <p:cTn id="32" presetID="2" presetClass="entr" presetSubtype="4"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ppt_x"/>
                                          </p:val>
                                        </p:tav>
                                        <p:tav tm="100000">
                                          <p:val>
                                            <p:strVal val="#ppt_x"/>
                                          </p:val>
                                        </p:tav>
                                      </p:tavLst>
                                    </p:anim>
                                    <p:anim calcmode="lin" valueType="num">
                                      <p:cBhvr additive="base">
                                        <p:cTn id="35" dur="500" fill="hold"/>
                                        <p:tgtEl>
                                          <p:spTgt spid="36"/>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39"/>
                                        </p:tgtEl>
                                      </p:cBhvr>
                                    </p:animEffect>
                                    <p:set>
                                      <p:cBhvr>
                                        <p:cTn id="44" dur="1" fill="hold">
                                          <p:stCondLst>
                                            <p:cond delay="499"/>
                                          </p:stCondLst>
                                        </p:cTn>
                                        <p:tgtEl>
                                          <p:spTgt spid="39"/>
                                        </p:tgtEl>
                                        <p:attrNameLst>
                                          <p:attrName>style.visibility</p:attrName>
                                        </p:attrNameLst>
                                      </p:cBhvr>
                                      <p:to>
                                        <p:strVal val="hidden"/>
                                      </p:to>
                                    </p:set>
                                  </p:childTnLst>
                                </p:cTn>
                              </p:par>
                              <p:par>
                                <p:cTn id="45" presetID="22" presetClass="entr" presetSubtype="8"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2"/>
                                        </p:tgtEl>
                                      </p:cBhvr>
                                    </p:animEffect>
                                    <p:set>
                                      <p:cBhvr>
                                        <p:cTn id="52" dur="1" fill="hold">
                                          <p:stCondLst>
                                            <p:cond delay="499"/>
                                          </p:stCondLst>
                                        </p:cTn>
                                        <p:tgtEl>
                                          <p:spTgt spid="42"/>
                                        </p:tgtEl>
                                        <p:attrNameLst>
                                          <p:attrName>style.visibility</p:attrName>
                                        </p:attrNameLst>
                                      </p:cBhvr>
                                      <p:to>
                                        <p:strVal val="hidden"/>
                                      </p:to>
                                    </p:set>
                                  </p:childTnLst>
                                </p:cTn>
                              </p:par>
                              <p:par>
                                <p:cTn id="53" presetID="22" presetClass="entr" presetSubtype="8"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left)">
                                      <p:cBhvr>
                                        <p:cTn id="55" dur="500"/>
                                        <p:tgtEl>
                                          <p:spTgt spid="4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45"/>
                                        </p:tgtEl>
                                      </p:cBhvr>
                                    </p:animEffect>
                                    <p:set>
                                      <p:cBhvr>
                                        <p:cTn id="60" dur="1" fill="hold">
                                          <p:stCondLst>
                                            <p:cond delay="499"/>
                                          </p:stCondLst>
                                        </p:cTn>
                                        <p:tgtEl>
                                          <p:spTgt spid="45"/>
                                        </p:tgtEl>
                                        <p:attrNameLst>
                                          <p:attrName>style.visibility</p:attrName>
                                        </p:attrNameLst>
                                      </p:cBhvr>
                                      <p:to>
                                        <p:strVal val="hidden"/>
                                      </p:to>
                                    </p:set>
                                  </p:childTnLst>
                                </p:cTn>
                              </p:par>
                              <p:par>
                                <p:cTn id="61" presetID="22" presetClass="entr" presetSubtype="8"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26" grpId="1"/>
      <p:bldP spid="28" grpId="0"/>
      <p:bldP spid="28" grpId="1"/>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3076B-2E41-0853-5E08-E7F9E5F45FBF}"/>
            </a:ext>
          </a:extLst>
        </p:cNvPr>
        <p:cNvGrpSpPr/>
        <p:nvPr/>
      </p:nvGrpSpPr>
      <p:grpSpPr>
        <a:xfrm>
          <a:off x="0" y="0"/>
          <a:ext cx="0" cy="0"/>
          <a:chOff x="0" y="0"/>
          <a:chExt cx="0" cy="0"/>
        </a:xfrm>
      </p:grpSpPr>
      <p:grpSp>
        <p:nvGrpSpPr>
          <p:cNvPr id="4" name="Nhóm 3">
            <a:extLst>
              <a:ext uri="{FF2B5EF4-FFF2-40B4-BE49-F238E27FC236}">
                <a16:creationId xmlns:a16="http://schemas.microsoft.com/office/drawing/2014/main" id="{C30E613F-E438-D51B-2475-58AAB5B6563C}"/>
              </a:ext>
            </a:extLst>
          </p:cNvPr>
          <p:cNvGrpSpPr/>
          <p:nvPr/>
        </p:nvGrpSpPr>
        <p:grpSpPr>
          <a:xfrm>
            <a:off x="152400" y="127694"/>
            <a:ext cx="8839200" cy="685800"/>
            <a:chOff x="152400" y="127694"/>
            <a:chExt cx="8839200" cy="685800"/>
          </a:xfrm>
        </p:grpSpPr>
        <p:grpSp>
          <p:nvGrpSpPr>
            <p:cNvPr id="5" name="Nhóm 4">
              <a:extLst>
                <a:ext uri="{FF2B5EF4-FFF2-40B4-BE49-F238E27FC236}">
                  <a16:creationId xmlns:a16="http://schemas.microsoft.com/office/drawing/2014/main" id="{17B9D404-E689-E2B6-B05C-6DE706AE51DC}"/>
                </a:ext>
              </a:extLst>
            </p:cNvPr>
            <p:cNvGrpSpPr/>
            <p:nvPr/>
          </p:nvGrpSpPr>
          <p:grpSpPr>
            <a:xfrm>
              <a:off x="152400" y="139254"/>
              <a:ext cx="3734289" cy="645952"/>
              <a:chOff x="138740" y="216529"/>
              <a:chExt cx="4325885" cy="794446"/>
            </a:xfrm>
          </p:grpSpPr>
          <p:pic>
            <p:nvPicPr>
              <p:cNvPr id="10" name="Picture 2" descr="logo đại học bách khoa đà nẵng">
                <a:extLst>
                  <a:ext uri="{FF2B5EF4-FFF2-40B4-BE49-F238E27FC236}">
                    <a16:creationId xmlns:a16="http://schemas.microsoft.com/office/drawing/2014/main" id="{690B98A6-7D29-316A-ACBE-E11A3B005C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F40D1606-0441-5B57-2C01-2CE69931B31B}"/>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12" name="Hộp Văn bản 11">
                <a:extLst>
                  <a:ext uri="{FF2B5EF4-FFF2-40B4-BE49-F238E27FC236}">
                    <a16:creationId xmlns:a16="http://schemas.microsoft.com/office/drawing/2014/main" id="{71ECD8E0-5BA5-24D5-B919-D2A1E3D186FE}"/>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6" name="Nhóm 5">
              <a:extLst>
                <a:ext uri="{FF2B5EF4-FFF2-40B4-BE49-F238E27FC236}">
                  <a16:creationId xmlns:a16="http://schemas.microsoft.com/office/drawing/2014/main" id="{A96D9F20-A6E7-AC71-474A-AC8786BD4C57}"/>
                </a:ext>
              </a:extLst>
            </p:cNvPr>
            <p:cNvGrpSpPr/>
            <p:nvPr/>
          </p:nvGrpSpPr>
          <p:grpSpPr>
            <a:xfrm>
              <a:off x="5763042" y="127694"/>
              <a:ext cx="3228558" cy="685800"/>
              <a:chOff x="8882569" y="-230650"/>
              <a:chExt cx="3228558" cy="685800"/>
            </a:xfrm>
          </p:grpSpPr>
          <p:pic>
            <p:nvPicPr>
              <p:cNvPr id="7" name="Hình ảnh 6">
                <a:extLst>
                  <a:ext uri="{FF2B5EF4-FFF2-40B4-BE49-F238E27FC236}">
                    <a16:creationId xmlns:a16="http://schemas.microsoft.com/office/drawing/2014/main" id="{25917E1F-B2CF-BE87-7BC4-DE90BC23EE8B}"/>
                  </a:ext>
                </a:extLst>
              </p:cNvPr>
              <p:cNvPicPr>
                <a:picLocks noChangeAspect="1"/>
              </p:cNvPicPr>
              <p:nvPr/>
            </p:nvPicPr>
            <p:blipFill>
              <a:blip r:embed="rId3"/>
              <a:stretch>
                <a:fillRect/>
              </a:stretch>
            </p:blipFill>
            <p:spPr>
              <a:xfrm>
                <a:off x="11425327" y="-230650"/>
                <a:ext cx="685800" cy="685800"/>
              </a:xfrm>
              <a:prstGeom prst="rect">
                <a:avLst/>
              </a:prstGeom>
            </p:spPr>
          </p:pic>
          <p:sp>
            <p:nvSpPr>
              <p:cNvPr id="8" name="Hộp Văn bản 7">
                <a:extLst>
                  <a:ext uri="{FF2B5EF4-FFF2-40B4-BE49-F238E27FC236}">
                    <a16:creationId xmlns:a16="http://schemas.microsoft.com/office/drawing/2014/main" id="{9EE29B4E-C994-0251-0E63-937F8058269F}"/>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15" name="Title 12">
            <a:extLst>
              <a:ext uri="{FF2B5EF4-FFF2-40B4-BE49-F238E27FC236}">
                <a16:creationId xmlns:a16="http://schemas.microsoft.com/office/drawing/2014/main" id="{6A2F7BFE-4C3B-E4B6-099A-9443831E151D}"/>
              </a:ext>
            </a:extLst>
          </p:cNvPr>
          <p:cNvSpPr txBox="1">
            <a:spLocks/>
          </p:cNvSpPr>
          <p:nvPr/>
        </p:nvSpPr>
        <p:spPr>
          <a:xfrm>
            <a:off x="419987" y="1155766"/>
            <a:ext cx="6585328" cy="609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vi-VN" sz="2400" b="1" dirty="0">
                <a:latin typeface="Times New Roman" panose="02020603050405020304" pitchFamily="18" charset="0"/>
                <a:cs typeface="Times New Roman" panose="02020603050405020304" pitchFamily="18" charset="0"/>
              </a:rPr>
              <a:t>ỨNG DỤNG:</a:t>
            </a:r>
            <a:endParaRPr lang="en-US" sz="2400" b="1" dirty="0">
              <a:latin typeface="Times New Roman" panose="02020603050405020304" pitchFamily="18" charset="0"/>
              <a:cs typeface="Times New Roman" panose="02020603050405020304" pitchFamily="18" charset="0"/>
            </a:endParaRPr>
          </a:p>
        </p:txBody>
      </p:sp>
      <p:sp>
        <p:nvSpPr>
          <p:cNvPr id="16" name="Hộp Văn bản 15">
            <a:extLst>
              <a:ext uri="{FF2B5EF4-FFF2-40B4-BE49-F238E27FC236}">
                <a16:creationId xmlns:a16="http://schemas.microsoft.com/office/drawing/2014/main" id="{7F776E11-C798-B941-9765-7F983A3F73D7}"/>
              </a:ext>
            </a:extLst>
          </p:cNvPr>
          <p:cNvSpPr txBox="1"/>
          <p:nvPr/>
        </p:nvSpPr>
        <p:spPr>
          <a:xfrm>
            <a:off x="3677091" y="1396034"/>
            <a:ext cx="285430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HỆ THỐNG GIAO HÀNG</a:t>
            </a:r>
          </a:p>
        </p:txBody>
      </p:sp>
      <p:sp>
        <p:nvSpPr>
          <p:cNvPr id="22" name="Hộp Văn bản 21">
            <a:extLst>
              <a:ext uri="{FF2B5EF4-FFF2-40B4-BE49-F238E27FC236}">
                <a16:creationId xmlns:a16="http://schemas.microsoft.com/office/drawing/2014/main" id="{7677856A-839C-2CB4-B9D7-5AFB3CACC32B}"/>
              </a:ext>
            </a:extLst>
          </p:cNvPr>
          <p:cNvSpPr txBox="1"/>
          <p:nvPr/>
        </p:nvSpPr>
        <p:spPr>
          <a:xfrm>
            <a:off x="2525423" y="1676400"/>
            <a:ext cx="6934200" cy="369332"/>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Xác định lộ trình tối ưu giữa các điểm giao/nhận hàng</a:t>
            </a:r>
            <a:endParaRPr lang="en-US" dirty="0">
              <a:latin typeface="Times New Roman" panose="02020603050405020304" pitchFamily="18" charset="0"/>
              <a:cs typeface="Times New Roman" panose="02020603050405020304" pitchFamily="18" charset="0"/>
            </a:endParaRPr>
          </a:p>
        </p:txBody>
      </p:sp>
      <p:sp>
        <p:nvSpPr>
          <p:cNvPr id="24" name="Hộp Văn bản 23">
            <a:extLst>
              <a:ext uri="{FF2B5EF4-FFF2-40B4-BE49-F238E27FC236}">
                <a16:creationId xmlns:a16="http://schemas.microsoft.com/office/drawing/2014/main" id="{E0A28B65-51D7-F3AD-B9A0-8748BB0B21DB}"/>
              </a:ext>
            </a:extLst>
          </p:cNvPr>
          <p:cNvSpPr txBox="1"/>
          <p:nvPr/>
        </p:nvSpPr>
        <p:spPr>
          <a:xfrm>
            <a:off x="232788" y="2232183"/>
            <a:ext cx="8936612" cy="1730217"/>
          </a:xfrm>
          <a:prstGeom prst="rect">
            <a:avLst/>
          </a:prstGeom>
          <a:noFill/>
        </p:spPr>
        <p:txBody>
          <a:bodyPr wrap="square">
            <a:spAutoFit/>
          </a:bodyPr>
          <a:lstStyle/>
          <a:p>
            <a:pPr>
              <a:lnSpc>
                <a:spcPts val="2600"/>
              </a:lnSpc>
              <a:buNone/>
            </a:pPr>
            <a:r>
              <a:rPr lang="vi-VN" b="1" dirty="0">
                <a:latin typeface="Times New Roman" panose="02020603050405020304" pitchFamily="18" charset="0"/>
                <a:cs typeface="Times New Roman" panose="02020603050405020304" pitchFamily="18" charset="0"/>
              </a:rPr>
              <a:t>Bài toán đặt ra:</a:t>
            </a:r>
          </a:p>
          <a:p>
            <a:pPr>
              <a:lnSpc>
                <a:spcPts val="2600"/>
              </a:lnSpc>
              <a:buNone/>
            </a:pPr>
            <a:r>
              <a:rPr lang="vi-VN" dirty="0">
                <a:latin typeface="Times New Roman" panose="02020603050405020304" pitchFamily="18" charset="0"/>
                <a:cs typeface="Times New Roman" panose="02020603050405020304" pitchFamily="18" charset="0"/>
              </a:rPr>
              <a:t>Trong hệ thống giao hàng (</a:t>
            </a:r>
            <a:r>
              <a:rPr lang="vi-VN" dirty="0" err="1">
                <a:latin typeface="Times New Roman" panose="02020603050405020304" pitchFamily="18" charset="0"/>
                <a:cs typeface="Times New Roman" panose="02020603050405020304" pitchFamily="18" charset="0"/>
              </a:rPr>
              <a:t>shipper</a:t>
            </a:r>
            <a:r>
              <a:rPr lang="vi-VN" dirty="0">
                <a:latin typeface="Times New Roman" panose="02020603050405020304" pitchFamily="18" charset="0"/>
                <a:cs typeface="Times New Roman" panose="02020603050405020304" pitchFamily="18" charset="0"/>
              </a:rPr>
              <a:t>, xe tải, </a:t>
            </a:r>
            <a:r>
              <a:rPr lang="vi-VN" dirty="0" err="1">
                <a:latin typeface="Times New Roman" panose="02020603050405020304" pitchFamily="18" charset="0"/>
                <a:cs typeface="Times New Roman" panose="02020603050405020304" pitchFamily="18" charset="0"/>
              </a:rPr>
              <a:t>robot</a:t>
            </a:r>
            <a:r>
              <a:rPr lang="vi-VN" dirty="0">
                <a:latin typeface="Times New Roman" panose="02020603050405020304" pitchFamily="18" charset="0"/>
                <a:cs typeface="Times New Roman" panose="02020603050405020304" pitchFamily="18" charset="0"/>
              </a:rPr>
              <a:t> giao hàng...), ta cần xác định lộ trình tối ưu để:</a:t>
            </a:r>
          </a:p>
          <a:p>
            <a:pPr>
              <a:lnSpc>
                <a:spcPts val="26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Di chuyển từ kho đến nhiều điểm giao hàng.</a:t>
            </a:r>
          </a:p>
          <a:p>
            <a:pPr>
              <a:lnSpc>
                <a:spcPts val="26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Tiết kiệm thời gian, nhiên liệu, chi phí.</a:t>
            </a:r>
          </a:p>
          <a:p>
            <a:pPr>
              <a:lnSpc>
                <a:spcPts val="26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Đảm bảo thứ tự ưu tiên, thời gian giao hàng.</a:t>
            </a:r>
          </a:p>
        </p:txBody>
      </p:sp>
      <p:sp>
        <p:nvSpPr>
          <p:cNvPr id="26" name="Hộp Văn bản 25">
            <a:extLst>
              <a:ext uri="{FF2B5EF4-FFF2-40B4-BE49-F238E27FC236}">
                <a16:creationId xmlns:a16="http://schemas.microsoft.com/office/drawing/2014/main" id="{8E1BF530-FC6F-1009-04E8-4C5904D5AB2D}"/>
              </a:ext>
            </a:extLst>
          </p:cNvPr>
          <p:cNvSpPr txBox="1"/>
          <p:nvPr/>
        </p:nvSpPr>
        <p:spPr>
          <a:xfrm>
            <a:off x="237868" y="4188385"/>
            <a:ext cx="7960360" cy="1730217"/>
          </a:xfrm>
          <a:prstGeom prst="rect">
            <a:avLst/>
          </a:prstGeom>
          <a:noFill/>
        </p:spPr>
        <p:txBody>
          <a:bodyPr wrap="square">
            <a:spAutoFit/>
          </a:bodyPr>
          <a:lstStyle/>
          <a:p>
            <a:pPr>
              <a:lnSpc>
                <a:spcPts val="2600"/>
              </a:lnSpc>
              <a:buNone/>
            </a:pPr>
            <a:r>
              <a:rPr lang="vi-VN" b="1" dirty="0">
                <a:latin typeface="Times New Roman" panose="02020603050405020304" pitchFamily="18" charset="0"/>
                <a:cs typeface="Times New Roman" panose="02020603050405020304" pitchFamily="18" charset="0"/>
              </a:rPr>
              <a:t>Quy trình ứng dụng trong thực tế:</a:t>
            </a:r>
          </a:p>
          <a:p>
            <a:pPr>
              <a:lnSpc>
                <a:spcPts val="2600"/>
              </a:lnSpc>
              <a:buFont typeface="+mj-lt"/>
              <a:buAutoNum type="arabicPeriod"/>
            </a:pPr>
            <a:r>
              <a:rPr lang="vi-VN" b="1" dirty="0">
                <a:latin typeface="Times New Roman" panose="02020603050405020304" pitchFamily="18" charset="0"/>
                <a:cs typeface="Times New Roman" panose="02020603050405020304" pitchFamily="18" charset="0"/>
              </a:rPr>
              <a:t>Xác định điểm giao hàng</a:t>
            </a:r>
            <a:r>
              <a:rPr lang="vi-VN" dirty="0">
                <a:latin typeface="Times New Roman" panose="02020603050405020304" pitchFamily="18" charset="0"/>
                <a:cs typeface="Times New Roman" panose="02020603050405020304" pitchFamily="18" charset="0"/>
              </a:rPr>
              <a:t> cần đến trong một chuyến đi.</a:t>
            </a:r>
          </a:p>
          <a:p>
            <a:pPr>
              <a:lnSpc>
                <a:spcPts val="2600"/>
              </a:lnSpc>
              <a:buFont typeface="+mj-lt"/>
              <a:buAutoNum type="arabicPeriod"/>
            </a:pPr>
            <a:r>
              <a:rPr lang="vi-VN" b="1" dirty="0">
                <a:latin typeface="Times New Roman" panose="02020603050405020304" pitchFamily="18" charset="0"/>
                <a:cs typeface="Times New Roman" panose="02020603050405020304" pitchFamily="18" charset="0"/>
              </a:rPr>
              <a:t>Tính ma trận khoảng cách</a:t>
            </a:r>
            <a:r>
              <a:rPr lang="vi-VN" dirty="0">
                <a:latin typeface="Times New Roman" panose="02020603050405020304" pitchFamily="18" charset="0"/>
                <a:cs typeface="Times New Roman" panose="02020603050405020304" pitchFamily="18" charset="0"/>
              </a:rPr>
              <a:t> giữa các điểm (dùng </a:t>
            </a:r>
            <a:r>
              <a:rPr lang="vi-VN" dirty="0" err="1">
                <a:latin typeface="Times New Roman" panose="02020603050405020304" pitchFamily="18" charset="0"/>
                <a:cs typeface="Times New Roman" panose="02020603050405020304" pitchFamily="18" charset="0"/>
              </a:rPr>
              <a:t>Dijkstra</a:t>
            </a:r>
            <a:r>
              <a:rPr lang="vi-VN" dirty="0">
                <a:latin typeface="Times New Roman" panose="02020603050405020304" pitchFamily="18" charset="0"/>
                <a:cs typeface="Times New Roman" panose="02020603050405020304" pitchFamily="18" charset="0"/>
              </a:rPr>
              <a:t>).</a:t>
            </a:r>
          </a:p>
          <a:p>
            <a:pPr>
              <a:lnSpc>
                <a:spcPts val="2600"/>
              </a:lnSpc>
              <a:buFont typeface="+mj-lt"/>
              <a:buAutoNum type="arabicPeriod"/>
            </a:pPr>
            <a:r>
              <a:rPr lang="vi-VN" b="1" dirty="0">
                <a:latin typeface="Times New Roman" panose="02020603050405020304" pitchFamily="18" charset="0"/>
                <a:cs typeface="Times New Roman" panose="02020603050405020304" pitchFamily="18" charset="0"/>
              </a:rPr>
              <a:t>Tối ưu hóa tuyến đường</a:t>
            </a:r>
            <a:r>
              <a:rPr lang="vi-VN" dirty="0">
                <a:latin typeface="Times New Roman" panose="02020603050405020304" pitchFamily="18" charset="0"/>
                <a:cs typeface="Times New Roman" panose="02020603050405020304" pitchFamily="18" charset="0"/>
              </a:rPr>
              <a:t>.</a:t>
            </a:r>
          </a:p>
          <a:p>
            <a:pPr>
              <a:lnSpc>
                <a:spcPts val="2600"/>
              </a:lnSpc>
              <a:buFont typeface="+mj-lt"/>
              <a:buAutoNum type="arabicPeriod"/>
            </a:pPr>
            <a:r>
              <a:rPr lang="vi-VN" b="1" dirty="0">
                <a:latin typeface="Times New Roman" panose="02020603050405020304" pitchFamily="18" charset="0"/>
                <a:cs typeface="Times New Roman" panose="02020603050405020304" pitchFamily="18" charset="0"/>
              </a:rPr>
              <a:t>Xuất lộ trình cụ thể</a:t>
            </a:r>
            <a:r>
              <a:rPr lang="vi-VN" dirty="0">
                <a:latin typeface="Times New Roman" panose="02020603050405020304" pitchFamily="18" charset="0"/>
                <a:cs typeface="Times New Roman" panose="02020603050405020304" pitchFamily="18" charset="0"/>
              </a:rPr>
              <a:t> cho tài xế/</a:t>
            </a:r>
            <a:r>
              <a:rPr lang="vi-VN" dirty="0" err="1">
                <a:latin typeface="Times New Roman" panose="02020603050405020304" pitchFamily="18" charset="0"/>
                <a:cs typeface="Times New Roman" panose="02020603050405020304" pitchFamily="18" charset="0"/>
              </a:rPr>
              <a:t>robot</a:t>
            </a:r>
            <a:r>
              <a:rPr lang="vi-VN" dirty="0">
                <a:latin typeface="Times New Roman" panose="02020603050405020304" pitchFamily="18" charset="0"/>
                <a:cs typeface="Times New Roman" panose="02020603050405020304" pitchFamily="18" charset="0"/>
              </a:rPr>
              <a:t>.</a:t>
            </a:r>
          </a:p>
        </p:txBody>
      </p:sp>
      <p:sp>
        <p:nvSpPr>
          <p:cNvPr id="28" name="Hộp Văn bản 27">
            <a:extLst>
              <a:ext uri="{FF2B5EF4-FFF2-40B4-BE49-F238E27FC236}">
                <a16:creationId xmlns:a16="http://schemas.microsoft.com/office/drawing/2014/main" id="{46A1B266-099D-1D41-E8F1-9223E267D740}"/>
              </a:ext>
            </a:extLst>
          </p:cNvPr>
          <p:cNvSpPr txBox="1"/>
          <p:nvPr/>
        </p:nvSpPr>
        <p:spPr>
          <a:xfrm>
            <a:off x="232788" y="2253752"/>
            <a:ext cx="7366000" cy="1784848"/>
          </a:xfrm>
          <a:prstGeom prst="rect">
            <a:avLst/>
          </a:prstGeom>
          <a:noFill/>
        </p:spPr>
        <p:txBody>
          <a:bodyPr wrap="square">
            <a:spAutoFit/>
          </a:bodyPr>
          <a:lstStyle/>
          <a:p>
            <a:pPr>
              <a:lnSpc>
                <a:spcPts val="2700"/>
              </a:lnSpc>
              <a:buNone/>
            </a:pPr>
            <a:r>
              <a:rPr lang="vi-VN" b="1" dirty="0">
                <a:latin typeface="Times New Roman" panose="02020603050405020304" pitchFamily="18" charset="0"/>
                <a:cs typeface="Times New Roman" panose="02020603050405020304" pitchFamily="18" charset="0"/>
              </a:rPr>
              <a:t>Ứng dụng thực tế:</a:t>
            </a:r>
          </a:p>
          <a:p>
            <a:pPr>
              <a:lnSpc>
                <a:spcPts val="27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Giao hàng thương mại điện tử (</a:t>
            </a:r>
            <a:r>
              <a:rPr lang="vi-VN" dirty="0" err="1">
                <a:latin typeface="Times New Roman" panose="02020603050405020304" pitchFamily="18" charset="0"/>
                <a:cs typeface="Times New Roman" panose="02020603050405020304" pitchFamily="18" charset="0"/>
              </a:rPr>
              <a:t>Lazada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Shopee</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Tiki</a:t>
            </a:r>
            <a:r>
              <a:rPr lang="vi-VN" dirty="0">
                <a:latin typeface="Times New Roman" panose="02020603050405020304" pitchFamily="18" charset="0"/>
                <a:cs typeface="Times New Roman" panose="02020603050405020304" pitchFamily="18" charset="0"/>
              </a:rPr>
              <a:t>).</a:t>
            </a:r>
          </a:p>
          <a:p>
            <a:pPr>
              <a:lnSpc>
                <a:spcPts val="27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Giao thức ăn (</a:t>
            </a:r>
            <a:r>
              <a:rPr lang="vi-VN" dirty="0" err="1">
                <a:latin typeface="Times New Roman" panose="02020603050405020304" pitchFamily="18" charset="0"/>
                <a:cs typeface="Times New Roman" panose="02020603050405020304" pitchFamily="18" charset="0"/>
              </a:rPr>
              <a:t>GrabFood</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Baemin</a:t>
            </a:r>
            <a:r>
              <a:rPr lang="vi-VN" dirty="0">
                <a:latin typeface="Times New Roman" panose="02020603050405020304" pitchFamily="18" charset="0"/>
                <a:cs typeface="Times New Roman" panose="02020603050405020304" pitchFamily="18" charset="0"/>
              </a:rPr>
              <a:t>...).</a:t>
            </a:r>
          </a:p>
          <a:p>
            <a:pPr>
              <a:lnSpc>
                <a:spcPts val="27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Giao hàng tự động bằng </a:t>
            </a:r>
            <a:r>
              <a:rPr lang="vi-VN" dirty="0" err="1">
                <a:latin typeface="Times New Roman" panose="02020603050405020304" pitchFamily="18" charset="0"/>
                <a:cs typeface="Times New Roman" panose="02020603050405020304" pitchFamily="18" charset="0"/>
              </a:rPr>
              <a:t>drone</a:t>
            </a:r>
            <a:r>
              <a:rPr lang="vi-VN" dirty="0">
                <a:latin typeface="Times New Roman" panose="02020603050405020304" pitchFamily="18" charset="0"/>
                <a:cs typeface="Times New Roman" panose="02020603050405020304" pitchFamily="18" charset="0"/>
              </a:rPr>
              <a:t> hoặc </a:t>
            </a:r>
            <a:r>
              <a:rPr lang="vi-VN" dirty="0" err="1">
                <a:latin typeface="Times New Roman" panose="02020603050405020304" pitchFamily="18" charset="0"/>
                <a:cs typeface="Times New Roman" panose="02020603050405020304" pitchFamily="18" charset="0"/>
              </a:rPr>
              <a:t>robot</a:t>
            </a:r>
            <a:r>
              <a:rPr lang="vi-VN" dirty="0">
                <a:latin typeface="Times New Roman" panose="02020603050405020304" pitchFamily="18" charset="0"/>
                <a:cs typeface="Times New Roman" panose="02020603050405020304" pitchFamily="18" charset="0"/>
              </a:rPr>
              <a:t>.</a:t>
            </a:r>
          </a:p>
          <a:p>
            <a:pPr>
              <a:lnSpc>
                <a:spcPts val="2700"/>
              </a:lnSpc>
              <a:buFont typeface="Arial" panose="020B0604020202020204" pitchFamily="34" charset="0"/>
              <a:buChar char="•"/>
            </a:pPr>
            <a:r>
              <a:rPr lang="vi-VN" dirty="0" err="1">
                <a:latin typeface="Times New Roman" panose="02020603050405020304" pitchFamily="18" charset="0"/>
                <a:cs typeface="Times New Roman" panose="02020603050405020304" pitchFamily="18" charset="0"/>
              </a:rPr>
              <a:t>Logistics</a:t>
            </a:r>
            <a:r>
              <a:rPr lang="vi-VN" dirty="0">
                <a:latin typeface="Times New Roman" panose="02020603050405020304" pitchFamily="18" charset="0"/>
                <a:cs typeface="Times New Roman" panose="02020603050405020304" pitchFamily="18" charset="0"/>
              </a:rPr>
              <a:t> doanh nghiệp (</a:t>
            </a:r>
            <a:r>
              <a:rPr lang="vi-VN" dirty="0" err="1">
                <a:latin typeface="Times New Roman" panose="02020603050405020304" pitchFamily="18" charset="0"/>
                <a:cs typeface="Times New Roman" panose="02020603050405020304" pitchFamily="18" charset="0"/>
              </a:rPr>
              <a:t>Amazon</a:t>
            </a:r>
            <a:r>
              <a:rPr lang="vi-VN" dirty="0">
                <a:latin typeface="Times New Roman" panose="02020603050405020304" pitchFamily="18" charset="0"/>
                <a:cs typeface="Times New Roman" panose="02020603050405020304" pitchFamily="18" charset="0"/>
              </a:rPr>
              <a:t>, DHL, </a:t>
            </a:r>
            <a:r>
              <a:rPr lang="vi-VN" dirty="0" err="1">
                <a:latin typeface="Times New Roman" panose="02020603050405020304" pitchFamily="18" charset="0"/>
                <a:cs typeface="Times New Roman" panose="02020603050405020304" pitchFamily="18" charset="0"/>
              </a:rPr>
              <a:t>FedEx</a:t>
            </a:r>
            <a:r>
              <a:rPr lang="vi-V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3529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ppt_x"/>
                                          </p:val>
                                        </p:tav>
                                        <p:tav tm="100000">
                                          <p:val>
                                            <p:strVal val="#ppt_x"/>
                                          </p:val>
                                        </p:tav>
                                      </p:tavLst>
                                    </p:anim>
                                    <p:anim calcmode="lin" valueType="num">
                                      <p:cBhvr additive="base">
                                        <p:cTn id="1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4"/>
                                        </p:tgtEl>
                                      </p:cBhvr>
                                    </p:animEffect>
                                    <p:set>
                                      <p:cBhvr>
                                        <p:cTn id="28" dur="1" fill="hold">
                                          <p:stCondLst>
                                            <p:cond delay="499"/>
                                          </p:stCondLst>
                                        </p:cTn>
                                        <p:tgtEl>
                                          <p:spTgt spid="24"/>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26"/>
                                        </p:tgtEl>
                                      </p:cBhvr>
                                    </p:animEffect>
                                    <p:set>
                                      <p:cBhvr>
                                        <p:cTn id="31" dur="1" fill="hold">
                                          <p:stCondLst>
                                            <p:cond delay="499"/>
                                          </p:stCondLst>
                                        </p:cTn>
                                        <p:tgtEl>
                                          <p:spTgt spid="26"/>
                                        </p:tgtEl>
                                        <p:attrNameLst>
                                          <p:attrName>style.visibility</p:attrName>
                                        </p:attrNameLst>
                                      </p:cBhvr>
                                      <p:to>
                                        <p:strVal val="hidden"/>
                                      </p:to>
                                    </p:set>
                                  </p:childTnLst>
                                </p:cTn>
                              </p:par>
                              <p:par>
                                <p:cTn id="32" presetID="2" presetClass="entr" presetSubtype="4"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fill="hold"/>
                                        <p:tgtEl>
                                          <p:spTgt spid="28"/>
                                        </p:tgtEl>
                                        <p:attrNameLst>
                                          <p:attrName>ppt_x</p:attrName>
                                        </p:attrNameLst>
                                      </p:cBhvr>
                                      <p:tavLst>
                                        <p:tav tm="0">
                                          <p:val>
                                            <p:strVal val="#ppt_x"/>
                                          </p:val>
                                        </p:tav>
                                        <p:tav tm="100000">
                                          <p:val>
                                            <p:strVal val="#ppt_x"/>
                                          </p:val>
                                        </p:tav>
                                      </p:tavLst>
                                    </p:anim>
                                    <p:anim calcmode="lin" valueType="num">
                                      <p:cBhvr additive="base">
                                        <p:cTn id="3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4" grpId="0"/>
      <p:bldP spid="24" grpId="1"/>
      <p:bldP spid="26" grpId="0"/>
      <p:bldP spid="26" grpId="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CF4A0-D591-E686-03A9-6AB78A810A64}"/>
            </a:ext>
          </a:extLst>
        </p:cNvPr>
        <p:cNvGrpSpPr/>
        <p:nvPr/>
      </p:nvGrpSpPr>
      <p:grpSpPr>
        <a:xfrm>
          <a:off x="0" y="0"/>
          <a:ext cx="0" cy="0"/>
          <a:chOff x="0" y="0"/>
          <a:chExt cx="0" cy="0"/>
        </a:xfrm>
      </p:grpSpPr>
      <p:grpSp>
        <p:nvGrpSpPr>
          <p:cNvPr id="4" name="Nhóm 3">
            <a:extLst>
              <a:ext uri="{FF2B5EF4-FFF2-40B4-BE49-F238E27FC236}">
                <a16:creationId xmlns:a16="http://schemas.microsoft.com/office/drawing/2014/main" id="{B9B312D8-1076-07DD-9DD4-5AF670E7C828}"/>
              </a:ext>
            </a:extLst>
          </p:cNvPr>
          <p:cNvGrpSpPr/>
          <p:nvPr/>
        </p:nvGrpSpPr>
        <p:grpSpPr>
          <a:xfrm>
            <a:off x="152400" y="127694"/>
            <a:ext cx="8839200" cy="685800"/>
            <a:chOff x="152400" y="127694"/>
            <a:chExt cx="8839200" cy="685800"/>
          </a:xfrm>
        </p:grpSpPr>
        <p:grpSp>
          <p:nvGrpSpPr>
            <p:cNvPr id="5" name="Nhóm 4">
              <a:extLst>
                <a:ext uri="{FF2B5EF4-FFF2-40B4-BE49-F238E27FC236}">
                  <a16:creationId xmlns:a16="http://schemas.microsoft.com/office/drawing/2014/main" id="{0712BEF0-6BE1-AF5F-CB3E-11291C2F4898}"/>
                </a:ext>
              </a:extLst>
            </p:cNvPr>
            <p:cNvGrpSpPr/>
            <p:nvPr/>
          </p:nvGrpSpPr>
          <p:grpSpPr>
            <a:xfrm>
              <a:off x="152400" y="139254"/>
              <a:ext cx="3734289" cy="645952"/>
              <a:chOff x="138740" y="216529"/>
              <a:chExt cx="4325885" cy="794446"/>
            </a:xfrm>
          </p:grpSpPr>
          <p:pic>
            <p:nvPicPr>
              <p:cNvPr id="10" name="Picture 2" descr="logo đại học bách khoa đà nẵng">
                <a:extLst>
                  <a:ext uri="{FF2B5EF4-FFF2-40B4-BE49-F238E27FC236}">
                    <a16:creationId xmlns:a16="http://schemas.microsoft.com/office/drawing/2014/main" id="{39A4EB0A-1999-8E85-54A4-76CDEF4AAD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40" y="216529"/>
                <a:ext cx="794446" cy="794446"/>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32E869BB-6CB5-BFA5-4999-DF9BDDACB4D1}"/>
                  </a:ext>
                </a:extLst>
              </p:cNvPr>
              <p:cNvSpPr txBox="1"/>
              <p:nvPr/>
            </p:nvSpPr>
            <p:spPr>
              <a:xfrm>
                <a:off x="1028520" y="273075"/>
                <a:ext cx="1859184" cy="340677"/>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ĐẠI HỌC ĐÀ NẴNG</a:t>
                </a:r>
                <a:endParaRPr lang="en-US" sz="1200" b="1" dirty="0">
                  <a:latin typeface="Times New Roman" panose="02020603050405020304" pitchFamily="18" charset="0"/>
                  <a:cs typeface="Times New Roman" panose="02020603050405020304" pitchFamily="18" charset="0"/>
                </a:endParaRPr>
              </a:p>
            </p:txBody>
          </p:sp>
          <p:sp>
            <p:nvSpPr>
              <p:cNvPr id="12" name="Hộp Văn bản 11">
                <a:extLst>
                  <a:ext uri="{FF2B5EF4-FFF2-40B4-BE49-F238E27FC236}">
                    <a16:creationId xmlns:a16="http://schemas.microsoft.com/office/drawing/2014/main" id="{E41123DE-BFFA-48CF-637A-58B2092E7814}"/>
                  </a:ext>
                </a:extLst>
              </p:cNvPr>
              <p:cNvSpPr txBox="1"/>
              <p:nvPr/>
            </p:nvSpPr>
            <p:spPr>
              <a:xfrm>
                <a:off x="1021458" y="613752"/>
                <a:ext cx="3443167" cy="378530"/>
              </a:xfrm>
              <a:prstGeom prst="rect">
                <a:avLst/>
              </a:prstGeom>
              <a:noFill/>
            </p:spPr>
            <p:txBody>
              <a:bodyPr wrap="none" rtlCol="0">
                <a:spAutoFit/>
              </a:bodyPr>
              <a:lstStyle/>
              <a:p>
                <a:r>
                  <a:rPr lang="vi-VN" sz="1400" b="1" dirty="0">
                    <a:solidFill>
                      <a:srgbClr val="FFFF00"/>
                    </a:solidFill>
                    <a:latin typeface="Times New Roman" panose="02020603050405020304" pitchFamily="18" charset="0"/>
                    <a:cs typeface="Times New Roman" panose="02020603050405020304" pitchFamily="18" charset="0"/>
                  </a:rPr>
                  <a:t>TRƯỜNG ĐẠI HỌC BÁCH KHOA</a:t>
                </a:r>
                <a:endParaRPr lang="en-US" sz="1400" b="1" dirty="0">
                  <a:solidFill>
                    <a:srgbClr val="FFFF00"/>
                  </a:solidFill>
                  <a:latin typeface="Times New Roman" panose="02020603050405020304" pitchFamily="18" charset="0"/>
                  <a:cs typeface="Times New Roman" panose="02020603050405020304" pitchFamily="18" charset="0"/>
                </a:endParaRPr>
              </a:p>
            </p:txBody>
          </p:sp>
        </p:grpSp>
        <p:grpSp>
          <p:nvGrpSpPr>
            <p:cNvPr id="6" name="Nhóm 5">
              <a:extLst>
                <a:ext uri="{FF2B5EF4-FFF2-40B4-BE49-F238E27FC236}">
                  <a16:creationId xmlns:a16="http://schemas.microsoft.com/office/drawing/2014/main" id="{027EB6E0-CAEA-E710-B884-2BB993488EBC}"/>
                </a:ext>
              </a:extLst>
            </p:cNvPr>
            <p:cNvGrpSpPr/>
            <p:nvPr/>
          </p:nvGrpSpPr>
          <p:grpSpPr>
            <a:xfrm>
              <a:off x="5763042" y="127694"/>
              <a:ext cx="3228558" cy="685800"/>
              <a:chOff x="8882569" y="-230650"/>
              <a:chExt cx="3228558" cy="685800"/>
            </a:xfrm>
          </p:grpSpPr>
          <p:pic>
            <p:nvPicPr>
              <p:cNvPr id="7" name="Hình ảnh 6">
                <a:extLst>
                  <a:ext uri="{FF2B5EF4-FFF2-40B4-BE49-F238E27FC236}">
                    <a16:creationId xmlns:a16="http://schemas.microsoft.com/office/drawing/2014/main" id="{8220E0AC-398A-6537-31DD-F991D1D3EABB}"/>
                  </a:ext>
                </a:extLst>
              </p:cNvPr>
              <p:cNvPicPr>
                <a:picLocks noChangeAspect="1"/>
              </p:cNvPicPr>
              <p:nvPr/>
            </p:nvPicPr>
            <p:blipFill>
              <a:blip r:embed="rId3"/>
              <a:stretch>
                <a:fillRect/>
              </a:stretch>
            </p:blipFill>
            <p:spPr>
              <a:xfrm>
                <a:off x="11425327" y="-230650"/>
                <a:ext cx="685800" cy="685800"/>
              </a:xfrm>
              <a:prstGeom prst="rect">
                <a:avLst/>
              </a:prstGeom>
            </p:spPr>
          </p:pic>
          <p:sp>
            <p:nvSpPr>
              <p:cNvPr id="8" name="Hộp Văn bản 7">
                <a:extLst>
                  <a:ext uri="{FF2B5EF4-FFF2-40B4-BE49-F238E27FC236}">
                    <a16:creationId xmlns:a16="http://schemas.microsoft.com/office/drawing/2014/main" id="{88878617-7DCA-967B-EC9E-A83C49859B23}"/>
                  </a:ext>
                </a:extLst>
              </p:cNvPr>
              <p:cNvSpPr txBox="1"/>
              <p:nvPr/>
            </p:nvSpPr>
            <p:spPr>
              <a:xfrm>
                <a:off x="8882569" y="-170453"/>
                <a:ext cx="2571538" cy="276999"/>
              </a:xfrm>
              <a:prstGeom prst="rect">
                <a:avLst/>
              </a:prstGeom>
              <a:noFill/>
            </p:spPr>
            <p:txBody>
              <a:bodyPr wrap="none" rtlCol="0">
                <a:spAutoFit/>
              </a:bodyPr>
              <a:lstStyle/>
              <a:p>
                <a:r>
                  <a:rPr lang="vi-VN" sz="1200" b="1" dirty="0">
                    <a:latin typeface="Times New Roman" panose="02020603050405020304" pitchFamily="18" charset="0"/>
                    <a:cs typeface="Times New Roman" panose="02020603050405020304" pitchFamily="18" charset="0"/>
                  </a:rPr>
                  <a:t>KHOA CÔNG NGHỆ THÔNG TIN</a:t>
                </a:r>
                <a:endParaRPr lang="en-US" sz="1200" b="1" dirty="0">
                  <a:latin typeface="Times New Roman" panose="02020603050405020304" pitchFamily="18" charset="0"/>
                  <a:cs typeface="Times New Roman" panose="02020603050405020304" pitchFamily="18" charset="0"/>
                </a:endParaRPr>
              </a:p>
            </p:txBody>
          </p:sp>
        </p:grpSp>
      </p:grpSp>
      <p:sp>
        <p:nvSpPr>
          <p:cNvPr id="14" name="Title 12">
            <a:extLst>
              <a:ext uri="{FF2B5EF4-FFF2-40B4-BE49-F238E27FC236}">
                <a16:creationId xmlns:a16="http://schemas.microsoft.com/office/drawing/2014/main" id="{D913FC63-636B-CBD5-931E-E52F5CBE4EDD}"/>
              </a:ext>
            </a:extLst>
          </p:cNvPr>
          <p:cNvSpPr txBox="1">
            <a:spLocks/>
          </p:cNvSpPr>
          <p:nvPr/>
        </p:nvSpPr>
        <p:spPr>
          <a:xfrm>
            <a:off x="419987" y="1155766"/>
            <a:ext cx="6585328" cy="609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vi-VN" sz="2400" b="1" dirty="0">
                <a:latin typeface="Times New Roman" panose="02020603050405020304" pitchFamily="18" charset="0"/>
                <a:cs typeface="Times New Roman" panose="02020603050405020304" pitchFamily="18" charset="0"/>
              </a:rPr>
              <a:t>ỨNG DỤNG:</a:t>
            </a:r>
            <a:endParaRPr lang="en-US" sz="2400" b="1" dirty="0">
              <a:latin typeface="Times New Roman" panose="02020603050405020304" pitchFamily="18" charset="0"/>
              <a:cs typeface="Times New Roman" panose="02020603050405020304" pitchFamily="18" charset="0"/>
            </a:endParaRPr>
          </a:p>
        </p:txBody>
      </p:sp>
      <p:sp>
        <p:nvSpPr>
          <p:cNvPr id="15" name="Hộp Văn bản 14">
            <a:extLst>
              <a:ext uri="{FF2B5EF4-FFF2-40B4-BE49-F238E27FC236}">
                <a16:creationId xmlns:a16="http://schemas.microsoft.com/office/drawing/2014/main" id="{5F35624C-90B6-1402-9948-FF8588D3CEC2}"/>
              </a:ext>
            </a:extLst>
          </p:cNvPr>
          <p:cNvSpPr txBox="1"/>
          <p:nvPr/>
        </p:nvSpPr>
        <p:spPr>
          <a:xfrm>
            <a:off x="3677091" y="1396034"/>
            <a:ext cx="216437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ROBOT TỰ HÀNH</a:t>
            </a:r>
          </a:p>
        </p:txBody>
      </p:sp>
      <p:sp>
        <p:nvSpPr>
          <p:cNvPr id="16" name="Hộp Văn bản 15">
            <a:extLst>
              <a:ext uri="{FF2B5EF4-FFF2-40B4-BE49-F238E27FC236}">
                <a16:creationId xmlns:a16="http://schemas.microsoft.com/office/drawing/2014/main" id="{F0314DA0-7340-ABBF-BFA4-1BD6309750D5}"/>
              </a:ext>
            </a:extLst>
          </p:cNvPr>
          <p:cNvSpPr txBox="1"/>
          <p:nvPr/>
        </p:nvSpPr>
        <p:spPr>
          <a:xfrm>
            <a:off x="2021840" y="1820968"/>
            <a:ext cx="6934200" cy="369332"/>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Lập kế hoạch di chuyển tránh vật cản theo đường đi ngắn nhất</a:t>
            </a:r>
            <a:endParaRPr lang="en-US" dirty="0">
              <a:latin typeface="Times New Roman" panose="02020603050405020304" pitchFamily="18" charset="0"/>
              <a:cs typeface="Times New Roman" panose="02020603050405020304" pitchFamily="18" charset="0"/>
            </a:endParaRPr>
          </a:p>
        </p:txBody>
      </p:sp>
      <p:pic>
        <p:nvPicPr>
          <p:cNvPr id="3074" name="Picture 2" descr="Nguyên lý hoạt động của Robot tự hành tránh vật cản">
            <a:extLst>
              <a:ext uri="{FF2B5EF4-FFF2-40B4-BE49-F238E27FC236}">
                <a16:creationId xmlns:a16="http://schemas.microsoft.com/office/drawing/2014/main" id="{13167589-B936-BA6F-3212-409205DD8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109" y="2795783"/>
            <a:ext cx="3589403" cy="1871918"/>
          </a:xfrm>
          <a:prstGeom prst="rect">
            <a:avLst/>
          </a:prstGeom>
          <a:noFill/>
          <a:extLst>
            <a:ext uri="{909E8E84-426E-40DD-AFC4-6F175D3DCCD1}">
              <a14:hiddenFill xmlns:a14="http://schemas.microsoft.com/office/drawing/2010/main">
                <a:solidFill>
                  <a:srgbClr val="FFFFFF"/>
                </a:solidFill>
              </a14:hiddenFill>
            </a:ext>
          </a:extLst>
        </p:spPr>
      </p:pic>
      <p:sp>
        <p:nvSpPr>
          <p:cNvPr id="21" name="Hộp Văn bản 20">
            <a:extLst>
              <a:ext uri="{FF2B5EF4-FFF2-40B4-BE49-F238E27FC236}">
                <a16:creationId xmlns:a16="http://schemas.microsoft.com/office/drawing/2014/main" id="{E7D48AAE-9540-3A03-C7EF-0737BA758602}"/>
              </a:ext>
            </a:extLst>
          </p:cNvPr>
          <p:cNvSpPr txBox="1"/>
          <p:nvPr/>
        </p:nvSpPr>
        <p:spPr>
          <a:xfrm>
            <a:off x="152400" y="2808412"/>
            <a:ext cx="4776066" cy="923330"/>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Để lập kế hoạch di chuyển tránh vật cản cho </a:t>
            </a:r>
            <a:r>
              <a:rPr lang="vi-VN" dirty="0" err="1">
                <a:latin typeface="Times New Roman" panose="02020603050405020304" pitchFamily="18" charset="0"/>
                <a:cs typeface="Times New Roman" panose="02020603050405020304" pitchFamily="18" charset="0"/>
              </a:rPr>
              <a:t>robot</a:t>
            </a:r>
            <a:r>
              <a:rPr lang="vi-VN" dirty="0">
                <a:latin typeface="Times New Roman" panose="02020603050405020304" pitchFamily="18" charset="0"/>
                <a:cs typeface="Times New Roman" panose="02020603050405020304" pitchFamily="18" charset="0"/>
              </a:rPr>
              <a:t> tự hành sử dụng thuật toán </a:t>
            </a:r>
            <a:r>
              <a:rPr lang="vi-VN" dirty="0" err="1">
                <a:latin typeface="Times New Roman" panose="02020603050405020304" pitchFamily="18" charset="0"/>
                <a:cs typeface="Times New Roman" panose="02020603050405020304" pitchFamily="18" charset="0"/>
              </a:rPr>
              <a:t>Dijkstra</a:t>
            </a:r>
            <a:r>
              <a:rPr lang="vi-VN" dirty="0">
                <a:latin typeface="Times New Roman" panose="02020603050405020304" pitchFamily="18" charset="0"/>
                <a:cs typeface="Times New Roman" panose="02020603050405020304" pitchFamily="18" charset="0"/>
              </a:rPr>
              <a:t>, bạn có thể áp dụng các bước sau:</a:t>
            </a:r>
            <a:endParaRPr lang="en-US" dirty="0">
              <a:latin typeface="Times New Roman" panose="02020603050405020304" pitchFamily="18" charset="0"/>
              <a:cs typeface="Times New Roman" panose="02020603050405020304" pitchFamily="18" charset="0"/>
            </a:endParaRPr>
          </a:p>
        </p:txBody>
      </p:sp>
      <p:sp>
        <p:nvSpPr>
          <p:cNvPr id="22" name="Hộp Văn bản 21">
            <a:extLst>
              <a:ext uri="{FF2B5EF4-FFF2-40B4-BE49-F238E27FC236}">
                <a16:creationId xmlns:a16="http://schemas.microsoft.com/office/drawing/2014/main" id="{06F557D9-BA57-86FE-99F9-814824155BFB}"/>
              </a:ext>
            </a:extLst>
          </p:cNvPr>
          <p:cNvSpPr txBox="1"/>
          <p:nvPr/>
        </p:nvSpPr>
        <p:spPr>
          <a:xfrm>
            <a:off x="389507" y="3429000"/>
            <a:ext cx="3656770" cy="1730217"/>
          </a:xfrm>
          <a:prstGeom prst="rect">
            <a:avLst/>
          </a:prstGeom>
          <a:noFill/>
        </p:spPr>
        <p:txBody>
          <a:bodyPr wrap="none" rtlCol="0">
            <a:spAutoFit/>
          </a:bodyPr>
          <a:lstStyle/>
          <a:p>
            <a:pPr>
              <a:lnSpc>
                <a:spcPts val="2600"/>
              </a:lnSpc>
            </a:pPr>
            <a:endParaRPr lang="vi-VN" dirty="0">
              <a:latin typeface="Times New Roman" panose="02020603050405020304" pitchFamily="18" charset="0"/>
              <a:cs typeface="Times New Roman" panose="02020603050405020304" pitchFamily="18" charset="0"/>
            </a:endParaRPr>
          </a:p>
          <a:p>
            <a:pPr>
              <a:lnSpc>
                <a:spcPts val="2600"/>
              </a:lnSpc>
            </a:pPr>
            <a:r>
              <a:rPr lang="vi-VN"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(graph)</a:t>
            </a:r>
            <a:endParaRPr lang="vi-VN" dirty="0">
              <a:latin typeface="Times New Roman" panose="02020603050405020304" pitchFamily="18" charset="0"/>
              <a:cs typeface="Times New Roman" panose="02020603050405020304" pitchFamily="18" charset="0"/>
            </a:endParaRPr>
          </a:p>
          <a:p>
            <a:pPr>
              <a:lnSpc>
                <a:spcPts val="2600"/>
              </a:lnSpc>
            </a:pPr>
            <a:r>
              <a:rPr lang="vi-VN"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phỏng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cản</a:t>
            </a:r>
            <a:endParaRPr lang="vi-VN" dirty="0">
              <a:latin typeface="Times New Roman" panose="02020603050405020304" pitchFamily="18" charset="0"/>
              <a:cs typeface="Times New Roman" panose="02020603050405020304" pitchFamily="18" charset="0"/>
            </a:endParaRPr>
          </a:p>
          <a:p>
            <a:pPr>
              <a:lnSpc>
                <a:spcPts val="2600"/>
              </a:lnSpc>
            </a:pPr>
            <a:r>
              <a:rPr lang="vi-VN"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Dijkstra</a:t>
            </a:r>
            <a:endParaRPr lang="vi-VN" dirty="0">
              <a:latin typeface="Times New Roman" panose="02020603050405020304" pitchFamily="18" charset="0"/>
              <a:cs typeface="Times New Roman" panose="02020603050405020304" pitchFamily="18" charset="0"/>
            </a:endParaRPr>
          </a:p>
          <a:p>
            <a:pPr>
              <a:lnSpc>
                <a:spcPts val="2600"/>
              </a:lnSpc>
            </a:pPr>
            <a:r>
              <a:rPr lang="vi-VN"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endParaRPr lang="en-US" dirty="0">
              <a:latin typeface="Times New Roman" panose="02020603050405020304" pitchFamily="18" charset="0"/>
              <a:cs typeface="Times New Roman" panose="02020603050405020304" pitchFamily="18" charset="0"/>
            </a:endParaRPr>
          </a:p>
        </p:txBody>
      </p:sp>
      <p:sp>
        <p:nvSpPr>
          <p:cNvPr id="25" name="Hộp Văn bản 24">
            <a:extLst>
              <a:ext uri="{FF2B5EF4-FFF2-40B4-BE49-F238E27FC236}">
                <a16:creationId xmlns:a16="http://schemas.microsoft.com/office/drawing/2014/main" id="{CE026E71-66EB-5F6E-B71E-949DCA892EF3}"/>
              </a:ext>
            </a:extLst>
          </p:cNvPr>
          <p:cNvSpPr txBox="1"/>
          <p:nvPr/>
        </p:nvSpPr>
        <p:spPr>
          <a:xfrm>
            <a:off x="152400" y="2808412"/>
            <a:ext cx="2390398" cy="369332"/>
          </a:xfrm>
          <a:prstGeom prst="rect">
            <a:avLst/>
          </a:prstGeom>
          <a:noFill/>
        </p:spPr>
        <p:txBody>
          <a:bodyPr wrap="none" rtlCol="0">
            <a:spAutoFit/>
          </a:bodyPr>
          <a:lstStyle/>
          <a:p>
            <a:r>
              <a:rPr lang="vi-VN" b="1" dirty="0">
                <a:latin typeface="Times New Roman" panose="02020603050405020304" pitchFamily="18" charset="0"/>
                <a:cs typeface="Times New Roman" panose="02020603050405020304" pitchFamily="18" charset="0"/>
              </a:rPr>
              <a:t>Được ứng dụng trong:</a:t>
            </a:r>
            <a:endParaRPr lang="en-US" b="1" dirty="0">
              <a:latin typeface="Times New Roman" panose="02020603050405020304" pitchFamily="18" charset="0"/>
              <a:cs typeface="Times New Roman" panose="02020603050405020304" pitchFamily="18" charset="0"/>
            </a:endParaRPr>
          </a:p>
        </p:txBody>
      </p:sp>
      <p:sp>
        <p:nvSpPr>
          <p:cNvPr id="27" name="Hộp Văn bản 26">
            <a:extLst>
              <a:ext uri="{FF2B5EF4-FFF2-40B4-BE49-F238E27FC236}">
                <a16:creationId xmlns:a16="http://schemas.microsoft.com/office/drawing/2014/main" id="{10C8ED2E-DEDE-DAC1-848C-0B909AFEF252}"/>
              </a:ext>
            </a:extLst>
          </p:cNvPr>
          <p:cNvSpPr txBox="1"/>
          <p:nvPr/>
        </p:nvSpPr>
        <p:spPr>
          <a:xfrm>
            <a:off x="123248" y="3316347"/>
            <a:ext cx="4067752" cy="646331"/>
          </a:xfrm>
          <a:prstGeom prst="rect">
            <a:avLst/>
          </a:prstGeom>
          <a:noFill/>
        </p:spPr>
        <p:txBody>
          <a:bodyPr wrap="square">
            <a:spAutoFit/>
          </a:bodyPr>
          <a:lstStyle/>
          <a:p>
            <a:r>
              <a:rPr lang="vi-VN" b="1" dirty="0">
                <a:latin typeface="Times New Roman" panose="02020603050405020304" pitchFamily="18" charset="0"/>
                <a:cs typeface="Times New Roman" panose="02020603050405020304" pitchFamily="18" charset="0"/>
              </a:rPr>
              <a:t>Xe tự lái</a:t>
            </a:r>
            <a:r>
              <a:rPr lang="vi-VN" dirty="0">
                <a:latin typeface="Times New Roman" panose="02020603050405020304" pitchFamily="18" charset="0"/>
                <a:cs typeface="Times New Roman" panose="02020603050405020304" pitchFamily="18" charset="0"/>
              </a:rPr>
              <a:t>: Tính toán đường đi an toàn trong môi trường giao thông.</a:t>
            </a:r>
            <a:endParaRPr lang="en-US" dirty="0">
              <a:latin typeface="Times New Roman" panose="02020603050405020304" pitchFamily="18" charset="0"/>
              <a:cs typeface="Times New Roman" panose="02020603050405020304" pitchFamily="18" charset="0"/>
            </a:endParaRPr>
          </a:p>
        </p:txBody>
      </p:sp>
      <p:pic>
        <p:nvPicPr>
          <p:cNvPr id="3076" name="Picture 4" descr="Ưu và nhược điểm của xe ô tô tự lái chi tiết nhất dành cho bạn">
            <a:extLst>
              <a:ext uri="{FF2B5EF4-FFF2-40B4-BE49-F238E27FC236}">
                <a16:creationId xmlns:a16="http://schemas.microsoft.com/office/drawing/2014/main" id="{13AB17CF-3492-6205-8934-A1EC32CA0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8466" y="2712162"/>
            <a:ext cx="4010080" cy="2350909"/>
          </a:xfrm>
          <a:prstGeom prst="rect">
            <a:avLst/>
          </a:prstGeom>
          <a:noFill/>
          <a:extLst>
            <a:ext uri="{909E8E84-426E-40DD-AFC4-6F175D3DCCD1}">
              <a14:hiddenFill xmlns:a14="http://schemas.microsoft.com/office/drawing/2010/main">
                <a:solidFill>
                  <a:srgbClr val="FFFFFF"/>
                </a:solidFill>
              </a14:hiddenFill>
            </a:ext>
          </a:extLst>
        </p:spPr>
      </p:pic>
      <p:sp>
        <p:nvSpPr>
          <p:cNvPr id="29" name="Hộp Văn bản 28">
            <a:extLst>
              <a:ext uri="{FF2B5EF4-FFF2-40B4-BE49-F238E27FC236}">
                <a16:creationId xmlns:a16="http://schemas.microsoft.com/office/drawing/2014/main" id="{00D3AFEF-3329-3C0E-C789-4B9D25D3AA89}"/>
              </a:ext>
            </a:extLst>
          </p:cNvPr>
          <p:cNvSpPr txBox="1"/>
          <p:nvPr/>
        </p:nvSpPr>
        <p:spPr>
          <a:xfrm>
            <a:off x="123248" y="3932856"/>
            <a:ext cx="388982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Robot </a:t>
            </a:r>
            <a:r>
              <a:rPr lang="en-US" b="1" dirty="0" err="1">
                <a:latin typeface="Times New Roman" panose="02020603050405020304" pitchFamily="18" charset="0"/>
                <a:cs typeface="Times New Roman" panose="02020603050405020304" pitchFamily="18" charset="0"/>
              </a:rPr>
              <a:t>công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Di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cản</a:t>
            </a:r>
            <a:r>
              <a:rPr lang="en-US" dirty="0">
                <a:latin typeface="Times New Roman" panose="02020603050405020304" pitchFamily="18" charset="0"/>
                <a:cs typeface="Times New Roman" panose="02020603050405020304" pitchFamily="18" charset="0"/>
              </a:rPr>
              <a:t>.</a:t>
            </a:r>
          </a:p>
        </p:txBody>
      </p:sp>
      <p:pic>
        <p:nvPicPr>
          <p:cNvPr id="3078" name="Picture 6" descr="Vai trò của Robot công nghiệp trong nhà kho thông minh">
            <a:extLst>
              <a:ext uri="{FF2B5EF4-FFF2-40B4-BE49-F238E27FC236}">
                <a16:creationId xmlns:a16="http://schemas.microsoft.com/office/drawing/2014/main" id="{9604137C-A598-1572-19CD-17BFD056D2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7728" y="2772840"/>
            <a:ext cx="4268796" cy="2240838"/>
          </a:xfrm>
          <a:prstGeom prst="rect">
            <a:avLst/>
          </a:prstGeom>
          <a:noFill/>
          <a:extLst>
            <a:ext uri="{909E8E84-426E-40DD-AFC4-6F175D3DCCD1}">
              <a14:hiddenFill xmlns:a14="http://schemas.microsoft.com/office/drawing/2010/main">
                <a:solidFill>
                  <a:srgbClr val="FFFFFF"/>
                </a:solidFill>
              </a14:hiddenFill>
            </a:ext>
          </a:extLst>
        </p:spPr>
      </p:pic>
      <p:sp>
        <p:nvSpPr>
          <p:cNvPr id="31" name="Hộp Văn bản 30">
            <a:extLst>
              <a:ext uri="{FF2B5EF4-FFF2-40B4-BE49-F238E27FC236}">
                <a16:creationId xmlns:a16="http://schemas.microsoft.com/office/drawing/2014/main" id="{9D61C49C-8551-A700-EAA8-E6608A910987}"/>
              </a:ext>
            </a:extLst>
          </p:cNvPr>
          <p:cNvSpPr txBox="1"/>
          <p:nvPr/>
        </p:nvSpPr>
        <p:spPr>
          <a:xfrm>
            <a:off x="143984" y="4598081"/>
            <a:ext cx="4268796" cy="646331"/>
          </a:xfrm>
          <a:prstGeom prst="rect">
            <a:avLst/>
          </a:prstGeom>
          <a:noFill/>
        </p:spPr>
        <p:txBody>
          <a:bodyPr wrap="square">
            <a:spAutoFit/>
          </a:bodyPr>
          <a:lstStyle/>
          <a:p>
            <a:r>
              <a:rPr lang="vi-VN" b="1" dirty="0" err="1">
                <a:latin typeface="Times New Roman" panose="02020603050405020304" pitchFamily="18" charset="0"/>
                <a:cs typeface="Times New Roman" panose="02020603050405020304" pitchFamily="18" charset="0"/>
              </a:rPr>
              <a:t>Robot</a:t>
            </a:r>
            <a:r>
              <a:rPr lang="vi-VN" b="1" dirty="0">
                <a:latin typeface="Times New Roman" panose="02020603050405020304" pitchFamily="18" charset="0"/>
                <a:cs typeface="Times New Roman" panose="02020603050405020304" pitchFamily="18" charset="0"/>
              </a:rPr>
              <a:t> khảo sát</a:t>
            </a:r>
            <a:r>
              <a:rPr lang="vi-VN" dirty="0">
                <a:latin typeface="Times New Roman" panose="02020603050405020304" pitchFamily="18" charset="0"/>
                <a:cs typeface="Times New Roman" panose="02020603050405020304" pitchFamily="18" charset="0"/>
              </a:rPr>
              <a:t>: Di chuyển an toàn trong môi trường nguy hiểm.</a:t>
            </a:r>
            <a:endParaRPr lang="en-US" dirty="0">
              <a:latin typeface="Times New Roman" panose="02020603050405020304" pitchFamily="18" charset="0"/>
              <a:cs typeface="Times New Roman" panose="02020603050405020304" pitchFamily="18" charset="0"/>
            </a:endParaRPr>
          </a:p>
        </p:txBody>
      </p:sp>
      <p:pic>
        <p:nvPicPr>
          <p:cNvPr id="3080" name="Picture 8" descr="Robot 6 bánh giúp kiểm tra tình huống nguy hiểm trong không gian hẹp">
            <a:extLst>
              <a:ext uri="{FF2B5EF4-FFF2-40B4-BE49-F238E27FC236}">
                <a16:creationId xmlns:a16="http://schemas.microsoft.com/office/drawing/2014/main" id="{E3518266-26F6-FCF4-CB45-A054916532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3607" y="2739402"/>
            <a:ext cx="4127145" cy="2323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24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500" fill="hold"/>
                                        <p:tgtEl>
                                          <p:spTgt spid="16"/>
                                        </p:tgtEl>
                                        <p:attrNameLst>
                                          <p:attrName>ppt_x</p:attrName>
                                        </p:attrNameLst>
                                      </p:cBhvr>
                                      <p:tavLst>
                                        <p:tav tm="0">
                                          <p:val>
                                            <p:strVal val="#ppt_x"/>
                                          </p:val>
                                        </p:tav>
                                        <p:tav tm="100000">
                                          <p:val>
                                            <p:strVal val="#ppt_x"/>
                                          </p:val>
                                        </p:tav>
                                      </p:tavLst>
                                    </p:anim>
                                    <p:anim calcmode="lin" valueType="num">
                                      <p:cBhvr additive="base">
                                        <p:cTn id="11" dur="500" fill="hold"/>
                                        <p:tgtEl>
                                          <p:spTgt spid="16"/>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wipe(left)">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074"/>
                                        </p:tgtEl>
                                      </p:cBhvr>
                                    </p:animEffect>
                                    <p:set>
                                      <p:cBhvr>
                                        <p:cTn id="30" dur="1" fill="hold">
                                          <p:stCondLst>
                                            <p:cond delay="499"/>
                                          </p:stCondLst>
                                        </p:cTn>
                                        <p:tgtEl>
                                          <p:spTgt spid="307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ppt_x"/>
                                          </p:val>
                                        </p:tav>
                                        <p:tav tm="100000">
                                          <p:val>
                                            <p:strVal val="#ppt_x"/>
                                          </p:val>
                                        </p:tav>
                                      </p:tavLst>
                                    </p:anim>
                                    <p:anim calcmode="lin" valueType="num">
                                      <p:cBhvr additive="base">
                                        <p:cTn id="46" dur="500" fill="hold"/>
                                        <p:tgtEl>
                                          <p:spTgt spid="27"/>
                                        </p:tgtEl>
                                        <p:attrNameLst>
                                          <p:attrName>ppt_y</p:attrName>
                                        </p:attrNameLst>
                                      </p:cBhvr>
                                      <p:tavLst>
                                        <p:tav tm="0">
                                          <p:val>
                                            <p:strVal val="1+#ppt_h/2"/>
                                          </p:val>
                                        </p:tav>
                                        <p:tav tm="100000">
                                          <p:val>
                                            <p:strVal val="#ppt_y"/>
                                          </p:val>
                                        </p:tav>
                                      </p:tavLst>
                                    </p:anim>
                                  </p:childTnLst>
                                </p:cTn>
                              </p:par>
                              <p:par>
                                <p:cTn id="47" presetID="22" presetClass="entr" presetSubtype="8" fill="hold" nodeType="withEffect">
                                  <p:stCondLst>
                                    <p:cond delay="0"/>
                                  </p:stCondLst>
                                  <p:childTnLst>
                                    <p:set>
                                      <p:cBhvr>
                                        <p:cTn id="48" dur="1" fill="hold">
                                          <p:stCondLst>
                                            <p:cond delay="0"/>
                                          </p:stCondLst>
                                        </p:cTn>
                                        <p:tgtEl>
                                          <p:spTgt spid="3076"/>
                                        </p:tgtEl>
                                        <p:attrNameLst>
                                          <p:attrName>style.visibility</p:attrName>
                                        </p:attrNameLst>
                                      </p:cBhvr>
                                      <p:to>
                                        <p:strVal val="visible"/>
                                      </p:to>
                                    </p:set>
                                    <p:animEffect transition="in" filter="wipe(left)">
                                      <p:cBhvr>
                                        <p:cTn id="49" dur="500"/>
                                        <p:tgtEl>
                                          <p:spTgt spid="307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3076"/>
                                        </p:tgtEl>
                                      </p:cBhvr>
                                    </p:animEffect>
                                    <p:set>
                                      <p:cBhvr>
                                        <p:cTn id="54" dur="1" fill="hold">
                                          <p:stCondLst>
                                            <p:cond delay="499"/>
                                          </p:stCondLst>
                                        </p:cTn>
                                        <p:tgtEl>
                                          <p:spTgt spid="3076"/>
                                        </p:tgtEl>
                                        <p:attrNameLst>
                                          <p:attrName>style.visibility</p:attrName>
                                        </p:attrNameLst>
                                      </p:cBhvr>
                                      <p:to>
                                        <p:strVal val="hidden"/>
                                      </p:to>
                                    </p:set>
                                  </p:childTnLst>
                                </p:cTn>
                              </p:par>
                              <p:par>
                                <p:cTn id="55" presetID="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ppt_x"/>
                                          </p:val>
                                        </p:tav>
                                        <p:tav tm="100000">
                                          <p:val>
                                            <p:strVal val="#ppt_x"/>
                                          </p:val>
                                        </p:tav>
                                      </p:tavLst>
                                    </p:anim>
                                    <p:anim calcmode="lin" valueType="num">
                                      <p:cBhvr additive="base">
                                        <p:cTn id="58" dur="500" fill="hold"/>
                                        <p:tgtEl>
                                          <p:spTgt spid="29"/>
                                        </p:tgtEl>
                                        <p:attrNameLst>
                                          <p:attrName>ppt_y</p:attrName>
                                        </p:attrNameLst>
                                      </p:cBhvr>
                                      <p:tavLst>
                                        <p:tav tm="0">
                                          <p:val>
                                            <p:strVal val="1+#ppt_h/2"/>
                                          </p:val>
                                        </p:tav>
                                        <p:tav tm="100000">
                                          <p:val>
                                            <p:strVal val="#ppt_y"/>
                                          </p:val>
                                        </p:tav>
                                      </p:tavLst>
                                    </p:anim>
                                  </p:childTnLst>
                                </p:cTn>
                              </p:par>
                              <p:par>
                                <p:cTn id="59" presetID="22" presetClass="entr" presetSubtype="8" fill="hold" nodeType="withEffect">
                                  <p:stCondLst>
                                    <p:cond delay="0"/>
                                  </p:stCondLst>
                                  <p:childTnLst>
                                    <p:set>
                                      <p:cBhvr>
                                        <p:cTn id="60" dur="1" fill="hold">
                                          <p:stCondLst>
                                            <p:cond delay="0"/>
                                          </p:stCondLst>
                                        </p:cTn>
                                        <p:tgtEl>
                                          <p:spTgt spid="3078"/>
                                        </p:tgtEl>
                                        <p:attrNameLst>
                                          <p:attrName>style.visibility</p:attrName>
                                        </p:attrNameLst>
                                      </p:cBhvr>
                                      <p:to>
                                        <p:strVal val="visible"/>
                                      </p:to>
                                    </p:set>
                                    <p:animEffect transition="in" filter="wipe(left)">
                                      <p:cBhvr>
                                        <p:cTn id="61" dur="500"/>
                                        <p:tgtEl>
                                          <p:spTgt spid="307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3078"/>
                                        </p:tgtEl>
                                      </p:cBhvr>
                                    </p:animEffect>
                                    <p:set>
                                      <p:cBhvr>
                                        <p:cTn id="66" dur="1" fill="hold">
                                          <p:stCondLst>
                                            <p:cond delay="499"/>
                                          </p:stCondLst>
                                        </p:cTn>
                                        <p:tgtEl>
                                          <p:spTgt spid="3078"/>
                                        </p:tgtEl>
                                        <p:attrNameLst>
                                          <p:attrName>style.visibility</p:attrName>
                                        </p:attrNameLst>
                                      </p:cBhvr>
                                      <p:to>
                                        <p:strVal val="hidden"/>
                                      </p:to>
                                    </p:set>
                                  </p:childTnLst>
                                </p:cTn>
                              </p:par>
                              <p:par>
                                <p:cTn id="67" presetID="2" presetClass="entr" presetSubtype="4"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500" fill="hold"/>
                                        <p:tgtEl>
                                          <p:spTgt spid="31"/>
                                        </p:tgtEl>
                                        <p:attrNameLst>
                                          <p:attrName>ppt_x</p:attrName>
                                        </p:attrNameLst>
                                      </p:cBhvr>
                                      <p:tavLst>
                                        <p:tav tm="0">
                                          <p:val>
                                            <p:strVal val="#ppt_x"/>
                                          </p:val>
                                        </p:tav>
                                        <p:tav tm="100000">
                                          <p:val>
                                            <p:strVal val="#ppt_x"/>
                                          </p:val>
                                        </p:tav>
                                      </p:tavLst>
                                    </p:anim>
                                    <p:anim calcmode="lin" valueType="num">
                                      <p:cBhvr additive="base">
                                        <p:cTn id="70" dur="500" fill="hold"/>
                                        <p:tgtEl>
                                          <p:spTgt spid="31"/>
                                        </p:tgtEl>
                                        <p:attrNameLst>
                                          <p:attrName>ppt_y</p:attrName>
                                        </p:attrNameLst>
                                      </p:cBhvr>
                                      <p:tavLst>
                                        <p:tav tm="0">
                                          <p:val>
                                            <p:strVal val="1+#ppt_h/2"/>
                                          </p:val>
                                        </p:tav>
                                        <p:tav tm="100000">
                                          <p:val>
                                            <p:strVal val="#ppt_y"/>
                                          </p:val>
                                        </p:tav>
                                      </p:tavLst>
                                    </p:anim>
                                  </p:childTnLst>
                                </p:cTn>
                              </p:par>
                              <p:par>
                                <p:cTn id="71" presetID="22" presetClass="entr" presetSubtype="8" fill="hold" nodeType="withEffect">
                                  <p:stCondLst>
                                    <p:cond delay="0"/>
                                  </p:stCondLst>
                                  <p:childTnLst>
                                    <p:set>
                                      <p:cBhvr>
                                        <p:cTn id="72" dur="1" fill="hold">
                                          <p:stCondLst>
                                            <p:cond delay="0"/>
                                          </p:stCondLst>
                                        </p:cTn>
                                        <p:tgtEl>
                                          <p:spTgt spid="3080"/>
                                        </p:tgtEl>
                                        <p:attrNameLst>
                                          <p:attrName>style.visibility</p:attrName>
                                        </p:attrNameLst>
                                      </p:cBhvr>
                                      <p:to>
                                        <p:strVal val="visible"/>
                                      </p:to>
                                    </p:set>
                                    <p:animEffect transition="in" filter="wipe(left)">
                                      <p:cBhvr>
                                        <p:cTn id="73"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1" grpId="0"/>
      <p:bldP spid="21" grpId="1"/>
      <p:bldP spid="22" grpId="0"/>
      <p:bldP spid="22" grpId="1"/>
      <p:bldP spid="25" grpId="0"/>
      <p:bldP spid="27" grpId="0"/>
      <p:bldP spid="29"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497</TotalTime>
  <Words>1998</Words>
  <Application>Microsoft Office PowerPoint</Application>
  <PresentationFormat>Trình chiếu Trên màn hình (4:3)</PresentationFormat>
  <Paragraphs>190</Paragraphs>
  <Slides>13</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13</vt:i4>
      </vt:variant>
    </vt:vector>
  </HeadingPairs>
  <TitlesOfParts>
    <vt:vector size="19" baseType="lpstr">
      <vt:lpstr>Arial</vt:lpstr>
      <vt:lpstr>Corbel</vt:lpstr>
      <vt:lpstr>Tahoma</vt:lpstr>
      <vt:lpstr>Times New Roman</vt:lpstr>
      <vt:lpstr>Verdana</vt:lpstr>
      <vt:lpstr>Digital Blue Tunnel 16x9</vt:lpstr>
      <vt:lpstr>TOÁN RỜI RẠC</vt:lpstr>
      <vt:lpstr>TÌM HIỂU THUẬT TOÁN DIJKSTRA</vt:lpstr>
      <vt:lpstr>Bản trình bày PowerPoint</vt:lpstr>
      <vt:lpstr>BÀI TOÁN TÌM ĐƯỜNG ĐI NGẮN NHẤT</vt:lpstr>
      <vt:lpstr>ỨNG DỤNG:</vt:lpstr>
      <vt:lpstr>ỨNG DỤNG: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Trần Văn Huy</dc:creator>
  <cp:lastModifiedBy>Trần Văn Huy</cp:lastModifiedBy>
  <cp:revision>10</cp:revision>
  <dcterms:created xsi:type="dcterms:W3CDTF">2025-04-16T15:15:17Z</dcterms:created>
  <dcterms:modified xsi:type="dcterms:W3CDTF">2025-05-10T16:08:03Z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